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5.jpg" ContentType="image/jpeg"/>
  <Override PartName="/ppt/notesSlides/notesSlide16.xml" ContentType="application/vnd.openxmlformats-officedocument.presentationml.notesSlide+xml"/>
  <Override PartName="/ppt/media/image40.jpg" ContentType="image/jpeg"/>
  <Override PartName="/ppt/media/image42.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9.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57" r:id="rId3"/>
    <p:sldId id="258" r:id="rId4"/>
    <p:sldId id="412" r:id="rId5"/>
    <p:sldId id="389" r:id="rId6"/>
    <p:sldId id="390" r:id="rId7"/>
    <p:sldId id="391" r:id="rId8"/>
    <p:sldId id="259" r:id="rId9"/>
    <p:sldId id="260" r:id="rId10"/>
    <p:sldId id="261" r:id="rId11"/>
    <p:sldId id="262" r:id="rId12"/>
    <p:sldId id="263" r:id="rId13"/>
    <p:sldId id="264" r:id="rId14"/>
    <p:sldId id="265" r:id="rId15"/>
    <p:sldId id="266" r:id="rId16"/>
    <p:sldId id="269" r:id="rId17"/>
    <p:sldId id="270" r:id="rId18"/>
    <p:sldId id="392" r:id="rId19"/>
    <p:sldId id="393" r:id="rId20"/>
    <p:sldId id="394" r:id="rId21"/>
    <p:sldId id="395" r:id="rId22"/>
    <p:sldId id="396" r:id="rId23"/>
    <p:sldId id="397"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98" r:id="rId43"/>
    <p:sldId id="399" r:id="rId44"/>
    <p:sldId id="267" r:id="rId45"/>
    <p:sldId id="400" r:id="rId46"/>
    <p:sldId id="401" r:id="rId47"/>
    <p:sldId id="402" r:id="rId48"/>
    <p:sldId id="271" r:id="rId49"/>
    <p:sldId id="273" r:id="rId50"/>
    <p:sldId id="403" r:id="rId51"/>
    <p:sldId id="404" r:id="rId52"/>
    <p:sldId id="289" r:id="rId53"/>
    <p:sldId id="288" r:id="rId54"/>
    <p:sldId id="276" r:id="rId55"/>
    <p:sldId id="283" r:id="rId56"/>
    <p:sldId id="290" r:id="rId57"/>
    <p:sldId id="407" r:id="rId58"/>
    <p:sldId id="291" r:id="rId59"/>
    <p:sldId id="292" r:id="rId60"/>
    <p:sldId id="293" r:id="rId61"/>
    <p:sldId id="294" r:id="rId62"/>
    <p:sldId id="408" r:id="rId63"/>
    <p:sldId id="409" r:id="rId64"/>
    <p:sldId id="295" r:id="rId65"/>
    <p:sldId id="410" r:id="rId66"/>
    <p:sldId id="411" r:id="rId67"/>
    <p:sldId id="405" r:id="rId68"/>
    <p:sldId id="406" r:id="rId69"/>
    <p:sldId id="373" r:id="rId70"/>
    <p:sldId id="383" r:id="rId71"/>
    <p:sldId id="384" r:id="rId72"/>
    <p:sldId id="385" r:id="rId73"/>
    <p:sldId id="386" r:id="rId74"/>
    <p:sldId id="387" r:id="rId75"/>
    <p:sldId id="38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78A"/>
    <a:srgbClr val="F4BAA9"/>
    <a:srgbClr val="EDE0CD"/>
    <a:srgbClr val="0061C1"/>
    <a:srgbClr val="7A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244"/>
  </p:normalViewPr>
  <p:slideViewPr>
    <p:cSldViewPr snapToGrid="0">
      <p:cViewPr varScale="1">
        <p:scale>
          <a:sx n="89" d="100"/>
          <a:sy n="89" d="100"/>
        </p:scale>
        <p:origin x="13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AA8F64-B3A6-4770-B3D1-220B9B81982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047A672-CEB9-4CF6-8440-BC72D6BC7C0D}">
      <dgm:prSet phldrT="[Text]" custT="1"/>
      <dgm:spPr/>
      <dgm:t>
        <a:bodyPr/>
        <a:lstStyle/>
        <a:p>
          <a:r>
            <a:rPr lang="en-US" sz="2000" dirty="0"/>
            <a:t>Creation</a:t>
          </a:r>
        </a:p>
      </dgm:t>
    </dgm:pt>
    <dgm:pt modelId="{8EB43090-C179-429F-B6DA-577B45DCCDD3}" type="parTrans" cxnId="{763C8E95-AAAA-432C-8037-56BE55663135}">
      <dgm:prSet/>
      <dgm:spPr/>
      <dgm:t>
        <a:bodyPr/>
        <a:lstStyle/>
        <a:p>
          <a:endParaRPr lang="en-US"/>
        </a:p>
      </dgm:t>
    </dgm:pt>
    <dgm:pt modelId="{7BDC49C0-545B-441F-A1D4-4D0B0A406E40}" type="sibTrans" cxnId="{763C8E95-AAAA-432C-8037-56BE55663135}">
      <dgm:prSet/>
      <dgm:spPr/>
      <dgm:t>
        <a:bodyPr/>
        <a:lstStyle/>
        <a:p>
          <a:endParaRPr lang="en-US"/>
        </a:p>
      </dgm:t>
    </dgm:pt>
    <dgm:pt modelId="{C017F870-A4E3-41ED-8442-355A6CBEA338}">
      <dgm:prSet phldrT="[Text]" custT="1"/>
      <dgm:spPr/>
      <dgm:t>
        <a:bodyPr/>
        <a:lstStyle/>
        <a:p>
          <a:r>
            <a:rPr lang="en-US" sz="2000" dirty="0"/>
            <a:t>Evaluation</a:t>
          </a:r>
          <a:endParaRPr lang="en-US" sz="1800" dirty="0"/>
        </a:p>
      </dgm:t>
    </dgm:pt>
    <dgm:pt modelId="{6A36CAD7-90A9-495E-884F-9A3F3B376AE5}" type="parTrans" cxnId="{4E04D41D-ED25-458F-91CB-941FE4FAC026}">
      <dgm:prSet/>
      <dgm:spPr/>
      <dgm:t>
        <a:bodyPr/>
        <a:lstStyle/>
        <a:p>
          <a:endParaRPr lang="en-US"/>
        </a:p>
      </dgm:t>
    </dgm:pt>
    <dgm:pt modelId="{3017EF3B-3BBA-4C65-978A-A8D7B88425D8}" type="sibTrans" cxnId="{4E04D41D-ED25-458F-91CB-941FE4FAC026}">
      <dgm:prSet/>
      <dgm:spPr/>
      <dgm:t>
        <a:bodyPr/>
        <a:lstStyle/>
        <a:p>
          <a:endParaRPr lang="en-US"/>
        </a:p>
      </dgm:t>
    </dgm:pt>
    <dgm:pt modelId="{A8C5D59D-C507-493F-8BC4-F7845193CAD5}">
      <dgm:prSet phldrT="[Text]" custT="1"/>
      <dgm:spPr/>
      <dgm:t>
        <a:bodyPr/>
        <a:lstStyle/>
        <a:p>
          <a:r>
            <a:rPr lang="en-US" sz="2000" dirty="0"/>
            <a:t>Publication</a:t>
          </a:r>
        </a:p>
      </dgm:t>
    </dgm:pt>
    <dgm:pt modelId="{19B1077C-B6CC-4C9B-B252-E057007D9A18}" type="parTrans" cxnId="{7968E173-E2E0-4889-97FB-93D5D5CEED9B}">
      <dgm:prSet/>
      <dgm:spPr/>
      <dgm:t>
        <a:bodyPr/>
        <a:lstStyle/>
        <a:p>
          <a:endParaRPr lang="en-US"/>
        </a:p>
      </dgm:t>
    </dgm:pt>
    <dgm:pt modelId="{AC2C1CB9-F1CD-4500-ABBA-C9DEAADA5AE1}" type="sibTrans" cxnId="{7968E173-E2E0-4889-97FB-93D5D5CEED9B}">
      <dgm:prSet/>
      <dgm:spPr/>
      <dgm:t>
        <a:bodyPr/>
        <a:lstStyle/>
        <a:p>
          <a:endParaRPr lang="en-US"/>
        </a:p>
      </dgm:t>
    </dgm:pt>
    <dgm:pt modelId="{8A46971B-ADB9-4255-927F-600EA3789E82}">
      <dgm:prSet phldrT="[Text]" custT="1"/>
      <dgm:spPr/>
      <dgm:t>
        <a:bodyPr/>
        <a:lstStyle/>
        <a:p>
          <a:r>
            <a:rPr lang="en-US" sz="2000" dirty="0"/>
            <a:t>Dissemination &amp; Access</a:t>
          </a:r>
        </a:p>
      </dgm:t>
    </dgm:pt>
    <dgm:pt modelId="{E6DB473B-CC08-41A6-9C79-F173E809F472}" type="parTrans" cxnId="{047FF3D8-98B0-4B9E-9CD3-E69C355DD32D}">
      <dgm:prSet/>
      <dgm:spPr/>
      <dgm:t>
        <a:bodyPr/>
        <a:lstStyle/>
        <a:p>
          <a:endParaRPr lang="en-US"/>
        </a:p>
      </dgm:t>
    </dgm:pt>
    <dgm:pt modelId="{7706677B-FA44-4C73-843F-63463E9922C2}" type="sibTrans" cxnId="{047FF3D8-98B0-4B9E-9CD3-E69C355DD32D}">
      <dgm:prSet/>
      <dgm:spPr/>
      <dgm:t>
        <a:bodyPr/>
        <a:lstStyle/>
        <a:p>
          <a:endParaRPr lang="en-US"/>
        </a:p>
      </dgm:t>
    </dgm:pt>
    <dgm:pt modelId="{19936F36-D2B1-4485-BB32-1F25404D3782}">
      <dgm:prSet phldrT="[Text]" custT="1"/>
      <dgm:spPr/>
      <dgm:t>
        <a:bodyPr/>
        <a:lstStyle/>
        <a:p>
          <a:r>
            <a:rPr lang="en-US" sz="2000" dirty="0"/>
            <a:t>Preservation</a:t>
          </a:r>
        </a:p>
      </dgm:t>
    </dgm:pt>
    <dgm:pt modelId="{D4CE4EDC-43F0-423F-A52D-1009D9039CAA}" type="parTrans" cxnId="{9EEE76E6-ED4C-4426-BAA4-B956C94EC52A}">
      <dgm:prSet/>
      <dgm:spPr/>
      <dgm:t>
        <a:bodyPr/>
        <a:lstStyle/>
        <a:p>
          <a:endParaRPr lang="en-US"/>
        </a:p>
      </dgm:t>
    </dgm:pt>
    <dgm:pt modelId="{7940A5DF-8B1F-4687-A671-61150B9D1A86}" type="sibTrans" cxnId="{9EEE76E6-ED4C-4426-BAA4-B956C94EC52A}">
      <dgm:prSet/>
      <dgm:spPr/>
      <dgm:t>
        <a:bodyPr/>
        <a:lstStyle/>
        <a:p>
          <a:endParaRPr lang="en-US"/>
        </a:p>
      </dgm:t>
    </dgm:pt>
    <dgm:pt modelId="{D34CDDE9-036D-49BE-A61B-461659170B14}">
      <dgm:prSet phldrT="[Text]" custT="1"/>
      <dgm:spPr/>
      <dgm:t>
        <a:bodyPr/>
        <a:lstStyle/>
        <a:p>
          <a:r>
            <a:rPr lang="en-US" sz="2000" dirty="0"/>
            <a:t>Reuse</a:t>
          </a:r>
        </a:p>
      </dgm:t>
    </dgm:pt>
    <dgm:pt modelId="{B2346E95-696D-4256-A6BB-161939274A13}" type="parTrans" cxnId="{437CBBD2-C5B7-4C51-9B98-89153F9F7A89}">
      <dgm:prSet/>
      <dgm:spPr/>
      <dgm:t>
        <a:bodyPr/>
        <a:lstStyle/>
        <a:p>
          <a:endParaRPr lang="en-US"/>
        </a:p>
      </dgm:t>
    </dgm:pt>
    <dgm:pt modelId="{D2A2E4E1-CB99-40CB-AAE8-C1BB34E97DB5}" type="sibTrans" cxnId="{437CBBD2-C5B7-4C51-9B98-89153F9F7A89}">
      <dgm:prSet/>
      <dgm:spPr/>
      <dgm:t>
        <a:bodyPr/>
        <a:lstStyle/>
        <a:p>
          <a:endParaRPr lang="en-US"/>
        </a:p>
      </dgm:t>
    </dgm:pt>
    <dgm:pt modelId="{8FE13286-8041-4CF9-AE40-27991568090D}" type="pres">
      <dgm:prSet presAssocID="{B1AA8F64-B3A6-4770-B3D1-220B9B819822}" presName="cycle" presStyleCnt="0">
        <dgm:presLayoutVars>
          <dgm:dir/>
          <dgm:resizeHandles val="exact"/>
        </dgm:presLayoutVars>
      </dgm:prSet>
      <dgm:spPr/>
    </dgm:pt>
    <dgm:pt modelId="{A0261532-067E-4F12-A126-41A684D35B10}" type="pres">
      <dgm:prSet presAssocID="{F047A672-CEB9-4CF6-8440-BC72D6BC7C0D}" presName="node" presStyleLbl="node1" presStyleIdx="0" presStyleCnt="6">
        <dgm:presLayoutVars>
          <dgm:bulletEnabled val="1"/>
        </dgm:presLayoutVars>
      </dgm:prSet>
      <dgm:spPr/>
    </dgm:pt>
    <dgm:pt modelId="{3AF48F9C-2E61-412C-95A9-4F45C9176267}" type="pres">
      <dgm:prSet presAssocID="{F047A672-CEB9-4CF6-8440-BC72D6BC7C0D}" presName="spNode" presStyleCnt="0"/>
      <dgm:spPr/>
    </dgm:pt>
    <dgm:pt modelId="{0331635D-8849-498F-AD4B-BE896543A9EC}" type="pres">
      <dgm:prSet presAssocID="{7BDC49C0-545B-441F-A1D4-4D0B0A406E40}" presName="sibTrans" presStyleLbl="sibTrans1D1" presStyleIdx="0" presStyleCnt="6"/>
      <dgm:spPr/>
    </dgm:pt>
    <dgm:pt modelId="{2371DF61-0D5D-47D2-AD6D-265E2FD63463}" type="pres">
      <dgm:prSet presAssocID="{C017F870-A4E3-41ED-8442-355A6CBEA338}" presName="node" presStyleLbl="node1" presStyleIdx="1" presStyleCnt="6" custScaleX="138101">
        <dgm:presLayoutVars>
          <dgm:bulletEnabled val="1"/>
        </dgm:presLayoutVars>
      </dgm:prSet>
      <dgm:spPr/>
    </dgm:pt>
    <dgm:pt modelId="{43100DD9-228D-4C82-A08F-CF2B71285E9A}" type="pres">
      <dgm:prSet presAssocID="{C017F870-A4E3-41ED-8442-355A6CBEA338}" presName="spNode" presStyleCnt="0"/>
      <dgm:spPr/>
    </dgm:pt>
    <dgm:pt modelId="{D87AEA69-E7E0-4706-94A8-3F84B1B99408}" type="pres">
      <dgm:prSet presAssocID="{3017EF3B-3BBA-4C65-978A-A8D7B88425D8}" presName="sibTrans" presStyleLbl="sibTrans1D1" presStyleIdx="1" presStyleCnt="6"/>
      <dgm:spPr/>
    </dgm:pt>
    <dgm:pt modelId="{AED54E0E-527D-40F6-ABF3-C21B9ABE54AA}" type="pres">
      <dgm:prSet presAssocID="{A8C5D59D-C507-493F-8BC4-F7845193CAD5}" presName="node" presStyleLbl="node1" presStyleIdx="2" presStyleCnt="6" custScaleX="130637" custRadScaleRad="99768" custRadScaleInc="-34232">
        <dgm:presLayoutVars>
          <dgm:bulletEnabled val="1"/>
        </dgm:presLayoutVars>
      </dgm:prSet>
      <dgm:spPr/>
    </dgm:pt>
    <dgm:pt modelId="{58545A8D-C33D-42E9-BD4F-702E2095095F}" type="pres">
      <dgm:prSet presAssocID="{A8C5D59D-C507-493F-8BC4-F7845193CAD5}" presName="spNode" presStyleCnt="0"/>
      <dgm:spPr/>
    </dgm:pt>
    <dgm:pt modelId="{90D261CF-BED1-4952-BB5A-BCCE4A2FC253}" type="pres">
      <dgm:prSet presAssocID="{AC2C1CB9-F1CD-4500-ABBA-C9DEAADA5AE1}" presName="sibTrans" presStyleLbl="sibTrans1D1" presStyleIdx="2" presStyleCnt="6"/>
      <dgm:spPr/>
    </dgm:pt>
    <dgm:pt modelId="{47364FA7-8909-44B6-BF70-DFFEDE063DA8}" type="pres">
      <dgm:prSet presAssocID="{8A46971B-ADB9-4255-927F-600EA3789E82}" presName="node" presStyleLbl="node1" presStyleIdx="3" presStyleCnt="6" custScaleX="141379">
        <dgm:presLayoutVars>
          <dgm:bulletEnabled val="1"/>
        </dgm:presLayoutVars>
      </dgm:prSet>
      <dgm:spPr/>
    </dgm:pt>
    <dgm:pt modelId="{6FE0BDAF-6AC6-4EFB-A621-32DE34A4F399}" type="pres">
      <dgm:prSet presAssocID="{8A46971B-ADB9-4255-927F-600EA3789E82}" presName="spNode" presStyleCnt="0"/>
      <dgm:spPr/>
    </dgm:pt>
    <dgm:pt modelId="{774C2D48-F081-4BE3-B68F-C2F81650DB5B}" type="pres">
      <dgm:prSet presAssocID="{7706677B-FA44-4C73-843F-63463E9922C2}" presName="sibTrans" presStyleLbl="sibTrans1D1" presStyleIdx="3" presStyleCnt="6"/>
      <dgm:spPr/>
    </dgm:pt>
    <dgm:pt modelId="{DFEBEF58-63AB-48CA-B28F-1A5A6CA3A7F7}" type="pres">
      <dgm:prSet presAssocID="{19936F36-D2B1-4485-BB32-1F25404D3782}" presName="node" presStyleLbl="node1" presStyleIdx="4" presStyleCnt="6" custScaleX="126714" custRadScaleRad="98151" custRadScaleInc="33843">
        <dgm:presLayoutVars>
          <dgm:bulletEnabled val="1"/>
        </dgm:presLayoutVars>
      </dgm:prSet>
      <dgm:spPr/>
    </dgm:pt>
    <dgm:pt modelId="{4AE2950B-A8EA-42E8-998C-C69E6B90C036}" type="pres">
      <dgm:prSet presAssocID="{19936F36-D2B1-4485-BB32-1F25404D3782}" presName="spNode" presStyleCnt="0"/>
      <dgm:spPr/>
    </dgm:pt>
    <dgm:pt modelId="{E4A971D3-5EB7-42C7-8855-E89DD4A56237}" type="pres">
      <dgm:prSet presAssocID="{7940A5DF-8B1F-4687-A671-61150B9D1A86}" presName="sibTrans" presStyleLbl="sibTrans1D1" presStyleIdx="4" presStyleCnt="6"/>
      <dgm:spPr/>
    </dgm:pt>
    <dgm:pt modelId="{B82C8A0B-A90A-4BDC-9C1B-EB6943C1FEBD}" type="pres">
      <dgm:prSet presAssocID="{D34CDDE9-036D-49BE-A61B-461659170B14}" presName="node" presStyleLbl="node1" presStyleIdx="5" presStyleCnt="6">
        <dgm:presLayoutVars>
          <dgm:bulletEnabled val="1"/>
        </dgm:presLayoutVars>
      </dgm:prSet>
      <dgm:spPr/>
    </dgm:pt>
    <dgm:pt modelId="{42A2B6F3-892B-4B2C-83B1-BAD9DF322CE1}" type="pres">
      <dgm:prSet presAssocID="{D34CDDE9-036D-49BE-A61B-461659170B14}" presName="spNode" presStyleCnt="0"/>
      <dgm:spPr/>
    </dgm:pt>
    <dgm:pt modelId="{669134BA-6EA3-4874-8986-00E190372976}" type="pres">
      <dgm:prSet presAssocID="{D2A2E4E1-CB99-40CB-AAE8-C1BB34E97DB5}" presName="sibTrans" presStyleLbl="sibTrans1D1" presStyleIdx="5" presStyleCnt="6"/>
      <dgm:spPr/>
    </dgm:pt>
  </dgm:ptLst>
  <dgm:cxnLst>
    <dgm:cxn modelId="{4E04D41D-ED25-458F-91CB-941FE4FAC026}" srcId="{B1AA8F64-B3A6-4770-B3D1-220B9B819822}" destId="{C017F870-A4E3-41ED-8442-355A6CBEA338}" srcOrd="1" destOrd="0" parTransId="{6A36CAD7-90A9-495E-884F-9A3F3B376AE5}" sibTransId="{3017EF3B-3BBA-4C65-978A-A8D7B88425D8}"/>
    <dgm:cxn modelId="{2EAD2A60-D62F-4288-B523-B78FD90958AD}" type="presOf" srcId="{D34CDDE9-036D-49BE-A61B-461659170B14}" destId="{B82C8A0B-A90A-4BDC-9C1B-EB6943C1FEBD}" srcOrd="0" destOrd="0" presId="urn:microsoft.com/office/officeart/2005/8/layout/cycle5"/>
    <dgm:cxn modelId="{EAB87D52-8302-4332-B64A-49EA64615B2C}" type="presOf" srcId="{B1AA8F64-B3A6-4770-B3D1-220B9B819822}" destId="{8FE13286-8041-4CF9-AE40-27991568090D}" srcOrd="0" destOrd="0" presId="urn:microsoft.com/office/officeart/2005/8/layout/cycle5"/>
    <dgm:cxn modelId="{09A06173-EA6F-4B2E-916E-B02C28EDD737}" type="presOf" srcId="{C017F870-A4E3-41ED-8442-355A6CBEA338}" destId="{2371DF61-0D5D-47D2-AD6D-265E2FD63463}" srcOrd="0" destOrd="0" presId="urn:microsoft.com/office/officeart/2005/8/layout/cycle5"/>
    <dgm:cxn modelId="{7968E173-E2E0-4889-97FB-93D5D5CEED9B}" srcId="{B1AA8F64-B3A6-4770-B3D1-220B9B819822}" destId="{A8C5D59D-C507-493F-8BC4-F7845193CAD5}" srcOrd="2" destOrd="0" parTransId="{19B1077C-B6CC-4C9B-B252-E057007D9A18}" sibTransId="{AC2C1CB9-F1CD-4500-ABBA-C9DEAADA5AE1}"/>
    <dgm:cxn modelId="{E9A6DC83-13AB-4A12-8160-C3597427C3C2}" type="presOf" srcId="{AC2C1CB9-F1CD-4500-ABBA-C9DEAADA5AE1}" destId="{90D261CF-BED1-4952-BB5A-BCCE4A2FC253}" srcOrd="0" destOrd="0" presId="urn:microsoft.com/office/officeart/2005/8/layout/cycle5"/>
    <dgm:cxn modelId="{763C8E95-AAAA-432C-8037-56BE55663135}" srcId="{B1AA8F64-B3A6-4770-B3D1-220B9B819822}" destId="{F047A672-CEB9-4CF6-8440-BC72D6BC7C0D}" srcOrd="0" destOrd="0" parTransId="{8EB43090-C179-429F-B6DA-577B45DCCDD3}" sibTransId="{7BDC49C0-545B-441F-A1D4-4D0B0A406E40}"/>
    <dgm:cxn modelId="{C998BD95-3F68-44B6-BABE-F028CED81D8B}" type="presOf" srcId="{8A46971B-ADB9-4255-927F-600EA3789E82}" destId="{47364FA7-8909-44B6-BF70-DFFEDE063DA8}" srcOrd="0" destOrd="0" presId="urn:microsoft.com/office/officeart/2005/8/layout/cycle5"/>
    <dgm:cxn modelId="{BC6007A0-9269-4FF3-93AD-8AC9A2D7E3A0}" type="presOf" srcId="{A8C5D59D-C507-493F-8BC4-F7845193CAD5}" destId="{AED54E0E-527D-40F6-ABF3-C21B9ABE54AA}" srcOrd="0" destOrd="0" presId="urn:microsoft.com/office/officeart/2005/8/layout/cycle5"/>
    <dgm:cxn modelId="{5A36E2A9-D47C-4411-8A35-A10C89CCFDF2}" type="presOf" srcId="{19936F36-D2B1-4485-BB32-1F25404D3782}" destId="{DFEBEF58-63AB-48CA-B28F-1A5A6CA3A7F7}" srcOrd="0" destOrd="0" presId="urn:microsoft.com/office/officeart/2005/8/layout/cycle5"/>
    <dgm:cxn modelId="{93DFDCAA-23EB-4963-9FA7-00DE64C7384C}" type="presOf" srcId="{D2A2E4E1-CB99-40CB-AAE8-C1BB34E97DB5}" destId="{669134BA-6EA3-4874-8986-00E190372976}" srcOrd="0" destOrd="0" presId="urn:microsoft.com/office/officeart/2005/8/layout/cycle5"/>
    <dgm:cxn modelId="{63B3E2B0-EF1F-44E7-9EFB-EA91D0320610}" type="presOf" srcId="{7706677B-FA44-4C73-843F-63463E9922C2}" destId="{774C2D48-F081-4BE3-B68F-C2F81650DB5B}" srcOrd="0" destOrd="0" presId="urn:microsoft.com/office/officeart/2005/8/layout/cycle5"/>
    <dgm:cxn modelId="{437CBBD2-C5B7-4C51-9B98-89153F9F7A89}" srcId="{B1AA8F64-B3A6-4770-B3D1-220B9B819822}" destId="{D34CDDE9-036D-49BE-A61B-461659170B14}" srcOrd="5" destOrd="0" parTransId="{B2346E95-696D-4256-A6BB-161939274A13}" sibTransId="{D2A2E4E1-CB99-40CB-AAE8-C1BB34E97DB5}"/>
    <dgm:cxn modelId="{047FF3D8-98B0-4B9E-9CD3-E69C355DD32D}" srcId="{B1AA8F64-B3A6-4770-B3D1-220B9B819822}" destId="{8A46971B-ADB9-4255-927F-600EA3789E82}" srcOrd="3" destOrd="0" parTransId="{E6DB473B-CC08-41A6-9C79-F173E809F472}" sibTransId="{7706677B-FA44-4C73-843F-63463E9922C2}"/>
    <dgm:cxn modelId="{547243E0-8EDA-4F6A-B00F-3BC20A158ADA}" type="presOf" srcId="{7940A5DF-8B1F-4687-A671-61150B9D1A86}" destId="{E4A971D3-5EB7-42C7-8855-E89DD4A56237}" srcOrd="0" destOrd="0" presId="urn:microsoft.com/office/officeart/2005/8/layout/cycle5"/>
    <dgm:cxn modelId="{9EEE76E6-ED4C-4426-BAA4-B956C94EC52A}" srcId="{B1AA8F64-B3A6-4770-B3D1-220B9B819822}" destId="{19936F36-D2B1-4485-BB32-1F25404D3782}" srcOrd="4" destOrd="0" parTransId="{D4CE4EDC-43F0-423F-A52D-1009D9039CAA}" sibTransId="{7940A5DF-8B1F-4687-A671-61150B9D1A86}"/>
    <dgm:cxn modelId="{C912B9EA-2285-4082-A765-25CFBE96E614}" type="presOf" srcId="{7BDC49C0-545B-441F-A1D4-4D0B0A406E40}" destId="{0331635D-8849-498F-AD4B-BE896543A9EC}" srcOrd="0" destOrd="0" presId="urn:microsoft.com/office/officeart/2005/8/layout/cycle5"/>
    <dgm:cxn modelId="{BE9D33F7-1F70-4995-986B-56401EA9C8CD}" type="presOf" srcId="{F047A672-CEB9-4CF6-8440-BC72D6BC7C0D}" destId="{A0261532-067E-4F12-A126-41A684D35B10}" srcOrd="0" destOrd="0" presId="urn:microsoft.com/office/officeart/2005/8/layout/cycle5"/>
    <dgm:cxn modelId="{4D0785FB-BD9A-422D-A3D9-C3B08C6AAA0A}" type="presOf" srcId="{3017EF3B-3BBA-4C65-978A-A8D7B88425D8}" destId="{D87AEA69-E7E0-4706-94A8-3F84B1B99408}" srcOrd="0" destOrd="0" presId="urn:microsoft.com/office/officeart/2005/8/layout/cycle5"/>
    <dgm:cxn modelId="{D483866D-778C-4772-B15B-42A0BCF9AE2F}" type="presParOf" srcId="{8FE13286-8041-4CF9-AE40-27991568090D}" destId="{A0261532-067E-4F12-A126-41A684D35B10}" srcOrd="0" destOrd="0" presId="urn:microsoft.com/office/officeart/2005/8/layout/cycle5"/>
    <dgm:cxn modelId="{6DBB6D8D-4DF7-4059-9CB5-4330A799A8DF}" type="presParOf" srcId="{8FE13286-8041-4CF9-AE40-27991568090D}" destId="{3AF48F9C-2E61-412C-95A9-4F45C9176267}" srcOrd="1" destOrd="0" presId="urn:microsoft.com/office/officeart/2005/8/layout/cycle5"/>
    <dgm:cxn modelId="{69AF09F5-3BF2-415D-9E74-EA5494E3732E}" type="presParOf" srcId="{8FE13286-8041-4CF9-AE40-27991568090D}" destId="{0331635D-8849-498F-AD4B-BE896543A9EC}" srcOrd="2" destOrd="0" presId="urn:microsoft.com/office/officeart/2005/8/layout/cycle5"/>
    <dgm:cxn modelId="{95901F3B-0B07-467B-86E5-6AEBBAD27B0A}" type="presParOf" srcId="{8FE13286-8041-4CF9-AE40-27991568090D}" destId="{2371DF61-0D5D-47D2-AD6D-265E2FD63463}" srcOrd="3" destOrd="0" presId="urn:microsoft.com/office/officeart/2005/8/layout/cycle5"/>
    <dgm:cxn modelId="{DAF12A0A-D2F2-4031-9B2B-97A455B24961}" type="presParOf" srcId="{8FE13286-8041-4CF9-AE40-27991568090D}" destId="{43100DD9-228D-4C82-A08F-CF2B71285E9A}" srcOrd="4" destOrd="0" presId="urn:microsoft.com/office/officeart/2005/8/layout/cycle5"/>
    <dgm:cxn modelId="{B7259EE3-FB6D-4DF4-A84E-BE36F4C8B4F6}" type="presParOf" srcId="{8FE13286-8041-4CF9-AE40-27991568090D}" destId="{D87AEA69-E7E0-4706-94A8-3F84B1B99408}" srcOrd="5" destOrd="0" presId="urn:microsoft.com/office/officeart/2005/8/layout/cycle5"/>
    <dgm:cxn modelId="{D6A9441B-E2FE-4586-8EE4-308E31AB39AA}" type="presParOf" srcId="{8FE13286-8041-4CF9-AE40-27991568090D}" destId="{AED54E0E-527D-40F6-ABF3-C21B9ABE54AA}" srcOrd="6" destOrd="0" presId="urn:microsoft.com/office/officeart/2005/8/layout/cycle5"/>
    <dgm:cxn modelId="{A2BF2F1A-8D7A-4377-A978-4A17A9FAF789}" type="presParOf" srcId="{8FE13286-8041-4CF9-AE40-27991568090D}" destId="{58545A8D-C33D-42E9-BD4F-702E2095095F}" srcOrd="7" destOrd="0" presId="urn:microsoft.com/office/officeart/2005/8/layout/cycle5"/>
    <dgm:cxn modelId="{8CC06550-AF2C-4D25-B387-F4B792489BBD}" type="presParOf" srcId="{8FE13286-8041-4CF9-AE40-27991568090D}" destId="{90D261CF-BED1-4952-BB5A-BCCE4A2FC253}" srcOrd="8" destOrd="0" presId="urn:microsoft.com/office/officeart/2005/8/layout/cycle5"/>
    <dgm:cxn modelId="{37838178-1E80-41C2-982D-38440827255D}" type="presParOf" srcId="{8FE13286-8041-4CF9-AE40-27991568090D}" destId="{47364FA7-8909-44B6-BF70-DFFEDE063DA8}" srcOrd="9" destOrd="0" presId="urn:microsoft.com/office/officeart/2005/8/layout/cycle5"/>
    <dgm:cxn modelId="{6FEC3226-EEAB-4B35-8589-B42842C2AFF7}" type="presParOf" srcId="{8FE13286-8041-4CF9-AE40-27991568090D}" destId="{6FE0BDAF-6AC6-4EFB-A621-32DE34A4F399}" srcOrd="10" destOrd="0" presId="urn:microsoft.com/office/officeart/2005/8/layout/cycle5"/>
    <dgm:cxn modelId="{716AFD9B-DDDF-4ACD-9677-BA334EE279B6}" type="presParOf" srcId="{8FE13286-8041-4CF9-AE40-27991568090D}" destId="{774C2D48-F081-4BE3-B68F-C2F81650DB5B}" srcOrd="11" destOrd="0" presId="urn:microsoft.com/office/officeart/2005/8/layout/cycle5"/>
    <dgm:cxn modelId="{168FF84F-AE9D-4F85-ABED-799837852521}" type="presParOf" srcId="{8FE13286-8041-4CF9-AE40-27991568090D}" destId="{DFEBEF58-63AB-48CA-B28F-1A5A6CA3A7F7}" srcOrd="12" destOrd="0" presId="urn:microsoft.com/office/officeart/2005/8/layout/cycle5"/>
    <dgm:cxn modelId="{EB0130BB-0331-419A-A9F6-7B88EB4949C7}" type="presParOf" srcId="{8FE13286-8041-4CF9-AE40-27991568090D}" destId="{4AE2950B-A8EA-42E8-998C-C69E6B90C036}" srcOrd="13" destOrd="0" presId="urn:microsoft.com/office/officeart/2005/8/layout/cycle5"/>
    <dgm:cxn modelId="{F66566A4-9FD5-4F32-9410-590A52DCD2BE}" type="presParOf" srcId="{8FE13286-8041-4CF9-AE40-27991568090D}" destId="{E4A971D3-5EB7-42C7-8855-E89DD4A56237}" srcOrd="14" destOrd="0" presId="urn:microsoft.com/office/officeart/2005/8/layout/cycle5"/>
    <dgm:cxn modelId="{5672FFE4-0F48-474B-B618-8052A248EC82}" type="presParOf" srcId="{8FE13286-8041-4CF9-AE40-27991568090D}" destId="{B82C8A0B-A90A-4BDC-9C1B-EB6943C1FEBD}" srcOrd="15" destOrd="0" presId="urn:microsoft.com/office/officeart/2005/8/layout/cycle5"/>
    <dgm:cxn modelId="{469D30A7-C337-4E2B-8CBB-D745CFCFC7F9}" type="presParOf" srcId="{8FE13286-8041-4CF9-AE40-27991568090D}" destId="{42A2B6F3-892B-4B2C-83B1-BAD9DF322CE1}" srcOrd="16" destOrd="0" presId="urn:microsoft.com/office/officeart/2005/8/layout/cycle5"/>
    <dgm:cxn modelId="{4B590FE4-7812-4A5D-A4CB-F4BE5EEFB40B}" type="presParOf" srcId="{8FE13286-8041-4CF9-AE40-27991568090D}" destId="{669134BA-6EA3-4874-8986-00E190372976}"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AA8F64-B3A6-4770-B3D1-220B9B81982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047A672-CEB9-4CF6-8440-BC72D6BC7C0D}">
      <dgm:prSet phldrT="[Text]" custT="1"/>
      <dgm:spPr/>
      <dgm:t>
        <a:bodyPr/>
        <a:lstStyle/>
        <a:p>
          <a:r>
            <a:rPr lang="en-US" sz="2000" dirty="0"/>
            <a:t>Creation</a:t>
          </a:r>
        </a:p>
      </dgm:t>
    </dgm:pt>
    <dgm:pt modelId="{8EB43090-C179-429F-B6DA-577B45DCCDD3}" type="parTrans" cxnId="{763C8E95-AAAA-432C-8037-56BE55663135}">
      <dgm:prSet/>
      <dgm:spPr/>
      <dgm:t>
        <a:bodyPr/>
        <a:lstStyle/>
        <a:p>
          <a:endParaRPr lang="en-US"/>
        </a:p>
      </dgm:t>
    </dgm:pt>
    <dgm:pt modelId="{7BDC49C0-545B-441F-A1D4-4D0B0A406E40}" type="sibTrans" cxnId="{763C8E95-AAAA-432C-8037-56BE55663135}">
      <dgm:prSet/>
      <dgm:spPr/>
      <dgm:t>
        <a:bodyPr/>
        <a:lstStyle/>
        <a:p>
          <a:endParaRPr lang="en-US"/>
        </a:p>
      </dgm:t>
    </dgm:pt>
    <dgm:pt modelId="{C017F870-A4E3-41ED-8442-355A6CBEA338}">
      <dgm:prSet phldrT="[Text]" custT="1"/>
      <dgm:spPr/>
      <dgm:t>
        <a:bodyPr/>
        <a:lstStyle/>
        <a:p>
          <a:r>
            <a:rPr lang="en-US" sz="2000" dirty="0"/>
            <a:t>Evaluation</a:t>
          </a:r>
          <a:endParaRPr lang="en-US" sz="1800" dirty="0"/>
        </a:p>
      </dgm:t>
    </dgm:pt>
    <dgm:pt modelId="{6A36CAD7-90A9-495E-884F-9A3F3B376AE5}" type="parTrans" cxnId="{4E04D41D-ED25-458F-91CB-941FE4FAC026}">
      <dgm:prSet/>
      <dgm:spPr/>
      <dgm:t>
        <a:bodyPr/>
        <a:lstStyle/>
        <a:p>
          <a:endParaRPr lang="en-US"/>
        </a:p>
      </dgm:t>
    </dgm:pt>
    <dgm:pt modelId="{3017EF3B-3BBA-4C65-978A-A8D7B88425D8}" type="sibTrans" cxnId="{4E04D41D-ED25-458F-91CB-941FE4FAC026}">
      <dgm:prSet/>
      <dgm:spPr/>
      <dgm:t>
        <a:bodyPr/>
        <a:lstStyle/>
        <a:p>
          <a:endParaRPr lang="en-US"/>
        </a:p>
      </dgm:t>
    </dgm:pt>
    <dgm:pt modelId="{A8C5D59D-C507-493F-8BC4-F7845193CAD5}">
      <dgm:prSet phldrT="[Text]" custT="1"/>
      <dgm:spPr/>
      <dgm:t>
        <a:bodyPr/>
        <a:lstStyle/>
        <a:p>
          <a:r>
            <a:rPr lang="en-US" sz="2000" dirty="0"/>
            <a:t>Publication</a:t>
          </a:r>
        </a:p>
      </dgm:t>
    </dgm:pt>
    <dgm:pt modelId="{19B1077C-B6CC-4C9B-B252-E057007D9A18}" type="parTrans" cxnId="{7968E173-E2E0-4889-97FB-93D5D5CEED9B}">
      <dgm:prSet/>
      <dgm:spPr/>
      <dgm:t>
        <a:bodyPr/>
        <a:lstStyle/>
        <a:p>
          <a:endParaRPr lang="en-US"/>
        </a:p>
      </dgm:t>
    </dgm:pt>
    <dgm:pt modelId="{AC2C1CB9-F1CD-4500-ABBA-C9DEAADA5AE1}" type="sibTrans" cxnId="{7968E173-E2E0-4889-97FB-93D5D5CEED9B}">
      <dgm:prSet/>
      <dgm:spPr/>
      <dgm:t>
        <a:bodyPr/>
        <a:lstStyle/>
        <a:p>
          <a:endParaRPr lang="en-US"/>
        </a:p>
      </dgm:t>
    </dgm:pt>
    <dgm:pt modelId="{8A46971B-ADB9-4255-927F-600EA3789E82}">
      <dgm:prSet phldrT="[Text]" custT="1"/>
      <dgm:spPr/>
      <dgm:t>
        <a:bodyPr/>
        <a:lstStyle/>
        <a:p>
          <a:r>
            <a:rPr lang="en-US" sz="2000" dirty="0"/>
            <a:t>Dissemination &amp; Access</a:t>
          </a:r>
        </a:p>
      </dgm:t>
    </dgm:pt>
    <dgm:pt modelId="{E6DB473B-CC08-41A6-9C79-F173E809F472}" type="parTrans" cxnId="{047FF3D8-98B0-4B9E-9CD3-E69C355DD32D}">
      <dgm:prSet/>
      <dgm:spPr/>
      <dgm:t>
        <a:bodyPr/>
        <a:lstStyle/>
        <a:p>
          <a:endParaRPr lang="en-US"/>
        </a:p>
      </dgm:t>
    </dgm:pt>
    <dgm:pt modelId="{7706677B-FA44-4C73-843F-63463E9922C2}" type="sibTrans" cxnId="{047FF3D8-98B0-4B9E-9CD3-E69C355DD32D}">
      <dgm:prSet/>
      <dgm:spPr/>
      <dgm:t>
        <a:bodyPr/>
        <a:lstStyle/>
        <a:p>
          <a:endParaRPr lang="en-US"/>
        </a:p>
      </dgm:t>
    </dgm:pt>
    <dgm:pt modelId="{19936F36-D2B1-4485-BB32-1F25404D3782}">
      <dgm:prSet phldrT="[Text]" custT="1"/>
      <dgm:spPr/>
      <dgm:t>
        <a:bodyPr/>
        <a:lstStyle/>
        <a:p>
          <a:r>
            <a:rPr lang="en-US" sz="2000" dirty="0"/>
            <a:t>Preservation</a:t>
          </a:r>
        </a:p>
      </dgm:t>
    </dgm:pt>
    <dgm:pt modelId="{D4CE4EDC-43F0-423F-A52D-1009D9039CAA}" type="parTrans" cxnId="{9EEE76E6-ED4C-4426-BAA4-B956C94EC52A}">
      <dgm:prSet/>
      <dgm:spPr/>
      <dgm:t>
        <a:bodyPr/>
        <a:lstStyle/>
        <a:p>
          <a:endParaRPr lang="en-US"/>
        </a:p>
      </dgm:t>
    </dgm:pt>
    <dgm:pt modelId="{7940A5DF-8B1F-4687-A671-61150B9D1A86}" type="sibTrans" cxnId="{9EEE76E6-ED4C-4426-BAA4-B956C94EC52A}">
      <dgm:prSet/>
      <dgm:spPr/>
      <dgm:t>
        <a:bodyPr/>
        <a:lstStyle/>
        <a:p>
          <a:endParaRPr lang="en-US"/>
        </a:p>
      </dgm:t>
    </dgm:pt>
    <dgm:pt modelId="{D34CDDE9-036D-49BE-A61B-461659170B14}">
      <dgm:prSet phldrT="[Text]" custT="1"/>
      <dgm:spPr/>
      <dgm:t>
        <a:bodyPr/>
        <a:lstStyle/>
        <a:p>
          <a:r>
            <a:rPr lang="en-US" sz="2000" dirty="0"/>
            <a:t>Reuse</a:t>
          </a:r>
        </a:p>
      </dgm:t>
    </dgm:pt>
    <dgm:pt modelId="{B2346E95-696D-4256-A6BB-161939274A13}" type="parTrans" cxnId="{437CBBD2-C5B7-4C51-9B98-89153F9F7A89}">
      <dgm:prSet/>
      <dgm:spPr/>
      <dgm:t>
        <a:bodyPr/>
        <a:lstStyle/>
        <a:p>
          <a:endParaRPr lang="en-US"/>
        </a:p>
      </dgm:t>
    </dgm:pt>
    <dgm:pt modelId="{D2A2E4E1-CB99-40CB-AAE8-C1BB34E97DB5}" type="sibTrans" cxnId="{437CBBD2-C5B7-4C51-9B98-89153F9F7A89}">
      <dgm:prSet/>
      <dgm:spPr/>
      <dgm:t>
        <a:bodyPr/>
        <a:lstStyle/>
        <a:p>
          <a:endParaRPr lang="en-US"/>
        </a:p>
      </dgm:t>
    </dgm:pt>
    <dgm:pt modelId="{8FE13286-8041-4CF9-AE40-27991568090D}" type="pres">
      <dgm:prSet presAssocID="{B1AA8F64-B3A6-4770-B3D1-220B9B819822}" presName="cycle" presStyleCnt="0">
        <dgm:presLayoutVars>
          <dgm:dir/>
          <dgm:resizeHandles val="exact"/>
        </dgm:presLayoutVars>
      </dgm:prSet>
      <dgm:spPr/>
    </dgm:pt>
    <dgm:pt modelId="{A0261532-067E-4F12-A126-41A684D35B10}" type="pres">
      <dgm:prSet presAssocID="{F047A672-CEB9-4CF6-8440-BC72D6BC7C0D}" presName="node" presStyleLbl="node1" presStyleIdx="0" presStyleCnt="6">
        <dgm:presLayoutVars>
          <dgm:bulletEnabled val="1"/>
        </dgm:presLayoutVars>
      </dgm:prSet>
      <dgm:spPr/>
    </dgm:pt>
    <dgm:pt modelId="{3AF48F9C-2E61-412C-95A9-4F45C9176267}" type="pres">
      <dgm:prSet presAssocID="{F047A672-CEB9-4CF6-8440-BC72D6BC7C0D}" presName="spNode" presStyleCnt="0"/>
      <dgm:spPr/>
    </dgm:pt>
    <dgm:pt modelId="{0331635D-8849-498F-AD4B-BE896543A9EC}" type="pres">
      <dgm:prSet presAssocID="{7BDC49C0-545B-441F-A1D4-4D0B0A406E40}" presName="sibTrans" presStyleLbl="sibTrans1D1" presStyleIdx="0" presStyleCnt="6"/>
      <dgm:spPr/>
    </dgm:pt>
    <dgm:pt modelId="{2371DF61-0D5D-47D2-AD6D-265E2FD63463}" type="pres">
      <dgm:prSet presAssocID="{C017F870-A4E3-41ED-8442-355A6CBEA338}" presName="node" presStyleLbl="node1" presStyleIdx="1" presStyleCnt="6" custScaleX="138101">
        <dgm:presLayoutVars>
          <dgm:bulletEnabled val="1"/>
        </dgm:presLayoutVars>
      </dgm:prSet>
      <dgm:spPr/>
    </dgm:pt>
    <dgm:pt modelId="{43100DD9-228D-4C82-A08F-CF2B71285E9A}" type="pres">
      <dgm:prSet presAssocID="{C017F870-A4E3-41ED-8442-355A6CBEA338}" presName="spNode" presStyleCnt="0"/>
      <dgm:spPr/>
    </dgm:pt>
    <dgm:pt modelId="{D87AEA69-E7E0-4706-94A8-3F84B1B99408}" type="pres">
      <dgm:prSet presAssocID="{3017EF3B-3BBA-4C65-978A-A8D7B88425D8}" presName="sibTrans" presStyleLbl="sibTrans1D1" presStyleIdx="1" presStyleCnt="6"/>
      <dgm:spPr/>
    </dgm:pt>
    <dgm:pt modelId="{AED54E0E-527D-40F6-ABF3-C21B9ABE54AA}" type="pres">
      <dgm:prSet presAssocID="{A8C5D59D-C507-493F-8BC4-F7845193CAD5}" presName="node" presStyleLbl="node1" presStyleIdx="2" presStyleCnt="6" custScaleX="130637" custRadScaleRad="99768" custRadScaleInc="-34232">
        <dgm:presLayoutVars>
          <dgm:bulletEnabled val="1"/>
        </dgm:presLayoutVars>
      </dgm:prSet>
      <dgm:spPr/>
    </dgm:pt>
    <dgm:pt modelId="{58545A8D-C33D-42E9-BD4F-702E2095095F}" type="pres">
      <dgm:prSet presAssocID="{A8C5D59D-C507-493F-8BC4-F7845193CAD5}" presName="spNode" presStyleCnt="0"/>
      <dgm:spPr/>
    </dgm:pt>
    <dgm:pt modelId="{90D261CF-BED1-4952-BB5A-BCCE4A2FC253}" type="pres">
      <dgm:prSet presAssocID="{AC2C1CB9-F1CD-4500-ABBA-C9DEAADA5AE1}" presName="sibTrans" presStyleLbl="sibTrans1D1" presStyleIdx="2" presStyleCnt="6"/>
      <dgm:spPr/>
    </dgm:pt>
    <dgm:pt modelId="{47364FA7-8909-44B6-BF70-DFFEDE063DA8}" type="pres">
      <dgm:prSet presAssocID="{8A46971B-ADB9-4255-927F-600EA3789E82}" presName="node" presStyleLbl="node1" presStyleIdx="3" presStyleCnt="6" custScaleX="141379">
        <dgm:presLayoutVars>
          <dgm:bulletEnabled val="1"/>
        </dgm:presLayoutVars>
      </dgm:prSet>
      <dgm:spPr/>
    </dgm:pt>
    <dgm:pt modelId="{6FE0BDAF-6AC6-4EFB-A621-32DE34A4F399}" type="pres">
      <dgm:prSet presAssocID="{8A46971B-ADB9-4255-927F-600EA3789E82}" presName="spNode" presStyleCnt="0"/>
      <dgm:spPr/>
    </dgm:pt>
    <dgm:pt modelId="{774C2D48-F081-4BE3-B68F-C2F81650DB5B}" type="pres">
      <dgm:prSet presAssocID="{7706677B-FA44-4C73-843F-63463E9922C2}" presName="sibTrans" presStyleLbl="sibTrans1D1" presStyleIdx="3" presStyleCnt="6"/>
      <dgm:spPr/>
    </dgm:pt>
    <dgm:pt modelId="{DFEBEF58-63AB-48CA-B28F-1A5A6CA3A7F7}" type="pres">
      <dgm:prSet presAssocID="{19936F36-D2B1-4485-BB32-1F25404D3782}" presName="node" presStyleLbl="node1" presStyleIdx="4" presStyleCnt="6" custScaleX="126714" custRadScaleRad="98151" custRadScaleInc="33843">
        <dgm:presLayoutVars>
          <dgm:bulletEnabled val="1"/>
        </dgm:presLayoutVars>
      </dgm:prSet>
      <dgm:spPr/>
    </dgm:pt>
    <dgm:pt modelId="{4AE2950B-A8EA-42E8-998C-C69E6B90C036}" type="pres">
      <dgm:prSet presAssocID="{19936F36-D2B1-4485-BB32-1F25404D3782}" presName="spNode" presStyleCnt="0"/>
      <dgm:spPr/>
    </dgm:pt>
    <dgm:pt modelId="{E4A971D3-5EB7-42C7-8855-E89DD4A56237}" type="pres">
      <dgm:prSet presAssocID="{7940A5DF-8B1F-4687-A671-61150B9D1A86}" presName="sibTrans" presStyleLbl="sibTrans1D1" presStyleIdx="4" presStyleCnt="6"/>
      <dgm:spPr/>
    </dgm:pt>
    <dgm:pt modelId="{B82C8A0B-A90A-4BDC-9C1B-EB6943C1FEBD}" type="pres">
      <dgm:prSet presAssocID="{D34CDDE9-036D-49BE-A61B-461659170B14}" presName="node" presStyleLbl="node1" presStyleIdx="5" presStyleCnt="6">
        <dgm:presLayoutVars>
          <dgm:bulletEnabled val="1"/>
        </dgm:presLayoutVars>
      </dgm:prSet>
      <dgm:spPr/>
    </dgm:pt>
    <dgm:pt modelId="{42A2B6F3-892B-4B2C-83B1-BAD9DF322CE1}" type="pres">
      <dgm:prSet presAssocID="{D34CDDE9-036D-49BE-A61B-461659170B14}" presName="spNode" presStyleCnt="0"/>
      <dgm:spPr/>
    </dgm:pt>
    <dgm:pt modelId="{669134BA-6EA3-4874-8986-00E190372976}" type="pres">
      <dgm:prSet presAssocID="{D2A2E4E1-CB99-40CB-AAE8-C1BB34E97DB5}" presName="sibTrans" presStyleLbl="sibTrans1D1" presStyleIdx="5" presStyleCnt="6"/>
      <dgm:spPr/>
    </dgm:pt>
  </dgm:ptLst>
  <dgm:cxnLst>
    <dgm:cxn modelId="{4E04D41D-ED25-458F-91CB-941FE4FAC026}" srcId="{B1AA8F64-B3A6-4770-B3D1-220B9B819822}" destId="{C017F870-A4E3-41ED-8442-355A6CBEA338}" srcOrd="1" destOrd="0" parTransId="{6A36CAD7-90A9-495E-884F-9A3F3B376AE5}" sibTransId="{3017EF3B-3BBA-4C65-978A-A8D7B88425D8}"/>
    <dgm:cxn modelId="{2EAD2A60-D62F-4288-B523-B78FD90958AD}" type="presOf" srcId="{D34CDDE9-036D-49BE-A61B-461659170B14}" destId="{B82C8A0B-A90A-4BDC-9C1B-EB6943C1FEBD}" srcOrd="0" destOrd="0" presId="urn:microsoft.com/office/officeart/2005/8/layout/cycle5"/>
    <dgm:cxn modelId="{EAB87D52-8302-4332-B64A-49EA64615B2C}" type="presOf" srcId="{B1AA8F64-B3A6-4770-B3D1-220B9B819822}" destId="{8FE13286-8041-4CF9-AE40-27991568090D}" srcOrd="0" destOrd="0" presId="urn:microsoft.com/office/officeart/2005/8/layout/cycle5"/>
    <dgm:cxn modelId="{09A06173-EA6F-4B2E-916E-B02C28EDD737}" type="presOf" srcId="{C017F870-A4E3-41ED-8442-355A6CBEA338}" destId="{2371DF61-0D5D-47D2-AD6D-265E2FD63463}" srcOrd="0" destOrd="0" presId="urn:microsoft.com/office/officeart/2005/8/layout/cycle5"/>
    <dgm:cxn modelId="{7968E173-E2E0-4889-97FB-93D5D5CEED9B}" srcId="{B1AA8F64-B3A6-4770-B3D1-220B9B819822}" destId="{A8C5D59D-C507-493F-8BC4-F7845193CAD5}" srcOrd="2" destOrd="0" parTransId="{19B1077C-B6CC-4C9B-B252-E057007D9A18}" sibTransId="{AC2C1CB9-F1CD-4500-ABBA-C9DEAADA5AE1}"/>
    <dgm:cxn modelId="{E9A6DC83-13AB-4A12-8160-C3597427C3C2}" type="presOf" srcId="{AC2C1CB9-F1CD-4500-ABBA-C9DEAADA5AE1}" destId="{90D261CF-BED1-4952-BB5A-BCCE4A2FC253}" srcOrd="0" destOrd="0" presId="urn:microsoft.com/office/officeart/2005/8/layout/cycle5"/>
    <dgm:cxn modelId="{763C8E95-AAAA-432C-8037-56BE55663135}" srcId="{B1AA8F64-B3A6-4770-B3D1-220B9B819822}" destId="{F047A672-CEB9-4CF6-8440-BC72D6BC7C0D}" srcOrd="0" destOrd="0" parTransId="{8EB43090-C179-429F-B6DA-577B45DCCDD3}" sibTransId="{7BDC49C0-545B-441F-A1D4-4D0B0A406E40}"/>
    <dgm:cxn modelId="{C998BD95-3F68-44B6-BABE-F028CED81D8B}" type="presOf" srcId="{8A46971B-ADB9-4255-927F-600EA3789E82}" destId="{47364FA7-8909-44B6-BF70-DFFEDE063DA8}" srcOrd="0" destOrd="0" presId="urn:microsoft.com/office/officeart/2005/8/layout/cycle5"/>
    <dgm:cxn modelId="{BC6007A0-9269-4FF3-93AD-8AC9A2D7E3A0}" type="presOf" srcId="{A8C5D59D-C507-493F-8BC4-F7845193CAD5}" destId="{AED54E0E-527D-40F6-ABF3-C21B9ABE54AA}" srcOrd="0" destOrd="0" presId="urn:microsoft.com/office/officeart/2005/8/layout/cycle5"/>
    <dgm:cxn modelId="{5A36E2A9-D47C-4411-8A35-A10C89CCFDF2}" type="presOf" srcId="{19936F36-D2B1-4485-BB32-1F25404D3782}" destId="{DFEBEF58-63AB-48CA-B28F-1A5A6CA3A7F7}" srcOrd="0" destOrd="0" presId="urn:microsoft.com/office/officeart/2005/8/layout/cycle5"/>
    <dgm:cxn modelId="{93DFDCAA-23EB-4963-9FA7-00DE64C7384C}" type="presOf" srcId="{D2A2E4E1-CB99-40CB-AAE8-C1BB34E97DB5}" destId="{669134BA-6EA3-4874-8986-00E190372976}" srcOrd="0" destOrd="0" presId="urn:microsoft.com/office/officeart/2005/8/layout/cycle5"/>
    <dgm:cxn modelId="{63B3E2B0-EF1F-44E7-9EFB-EA91D0320610}" type="presOf" srcId="{7706677B-FA44-4C73-843F-63463E9922C2}" destId="{774C2D48-F081-4BE3-B68F-C2F81650DB5B}" srcOrd="0" destOrd="0" presId="urn:microsoft.com/office/officeart/2005/8/layout/cycle5"/>
    <dgm:cxn modelId="{437CBBD2-C5B7-4C51-9B98-89153F9F7A89}" srcId="{B1AA8F64-B3A6-4770-B3D1-220B9B819822}" destId="{D34CDDE9-036D-49BE-A61B-461659170B14}" srcOrd="5" destOrd="0" parTransId="{B2346E95-696D-4256-A6BB-161939274A13}" sibTransId="{D2A2E4E1-CB99-40CB-AAE8-C1BB34E97DB5}"/>
    <dgm:cxn modelId="{047FF3D8-98B0-4B9E-9CD3-E69C355DD32D}" srcId="{B1AA8F64-B3A6-4770-B3D1-220B9B819822}" destId="{8A46971B-ADB9-4255-927F-600EA3789E82}" srcOrd="3" destOrd="0" parTransId="{E6DB473B-CC08-41A6-9C79-F173E809F472}" sibTransId="{7706677B-FA44-4C73-843F-63463E9922C2}"/>
    <dgm:cxn modelId="{547243E0-8EDA-4F6A-B00F-3BC20A158ADA}" type="presOf" srcId="{7940A5DF-8B1F-4687-A671-61150B9D1A86}" destId="{E4A971D3-5EB7-42C7-8855-E89DD4A56237}" srcOrd="0" destOrd="0" presId="urn:microsoft.com/office/officeart/2005/8/layout/cycle5"/>
    <dgm:cxn modelId="{9EEE76E6-ED4C-4426-BAA4-B956C94EC52A}" srcId="{B1AA8F64-B3A6-4770-B3D1-220B9B819822}" destId="{19936F36-D2B1-4485-BB32-1F25404D3782}" srcOrd="4" destOrd="0" parTransId="{D4CE4EDC-43F0-423F-A52D-1009D9039CAA}" sibTransId="{7940A5DF-8B1F-4687-A671-61150B9D1A86}"/>
    <dgm:cxn modelId="{C912B9EA-2285-4082-A765-25CFBE96E614}" type="presOf" srcId="{7BDC49C0-545B-441F-A1D4-4D0B0A406E40}" destId="{0331635D-8849-498F-AD4B-BE896543A9EC}" srcOrd="0" destOrd="0" presId="urn:microsoft.com/office/officeart/2005/8/layout/cycle5"/>
    <dgm:cxn modelId="{BE9D33F7-1F70-4995-986B-56401EA9C8CD}" type="presOf" srcId="{F047A672-CEB9-4CF6-8440-BC72D6BC7C0D}" destId="{A0261532-067E-4F12-A126-41A684D35B10}" srcOrd="0" destOrd="0" presId="urn:microsoft.com/office/officeart/2005/8/layout/cycle5"/>
    <dgm:cxn modelId="{4D0785FB-BD9A-422D-A3D9-C3B08C6AAA0A}" type="presOf" srcId="{3017EF3B-3BBA-4C65-978A-A8D7B88425D8}" destId="{D87AEA69-E7E0-4706-94A8-3F84B1B99408}" srcOrd="0" destOrd="0" presId="urn:microsoft.com/office/officeart/2005/8/layout/cycle5"/>
    <dgm:cxn modelId="{D483866D-778C-4772-B15B-42A0BCF9AE2F}" type="presParOf" srcId="{8FE13286-8041-4CF9-AE40-27991568090D}" destId="{A0261532-067E-4F12-A126-41A684D35B10}" srcOrd="0" destOrd="0" presId="urn:microsoft.com/office/officeart/2005/8/layout/cycle5"/>
    <dgm:cxn modelId="{6DBB6D8D-4DF7-4059-9CB5-4330A799A8DF}" type="presParOf" srcId="{8FE13286-8041-4CF9-AE40-27991568090D}" destId="{3AF48F9C-2E61-412C-95A9-4F45C9176267}" srcOrd="1" destOrd="0" presId="urn:microsoft.com/office/officeart/2005/8/layout/cycle5"/>
    <dgm:cxn modelId="{69AF09F5-3BF2-415D-9E74-EA5494E3732E}" type="presParOf" srcId="{8FE13286-8041-4CF9-AE40-27991568090D}" destId="{0331635D-8849-498F-AD4B-BE896543A9EC}" srcOrd="2" destOrd="0" presId="urn:microsoft.com/office/officeart/2005/8/layout/cycle5"/>
    <dgm:cxn modelId="{95901F3B-0B07-467B-86E5-6AEBBAD27B0A}" type="presParOf" srcId="{8FE13286-8041-4CF9-AE40-27991568090D}" destId="{2371DF61-0D5D-47D2-AD6D-265E2FD63463}" srcOrd="3" destOrd="0" presId="urn:microsoft.com/office/officeart/2005/8/layout/cycle5"/>
    <dgm:cxn modelId="{DAF12A0A-D2F2-4031-9B2B-97A455B24961}" type="presParOf" srcId="{8FE13286-8041-4CF9-AE40-27991568090D}" destId="{43100DD9-228D-4C82-A08F-CF2B71285E9A}" srcOrd="4" destOrd="0" presId="urn:microsoft.com/office/officeart/2005/8/layout/cycle5"/>
    <dgm:cxn modelId="{B7259EE3-FB6D-4DF4-A84E-BE36F4C8B4F6}" type="presParOf" srcId="{8FE13286-8041-4CF9-AE40-27991568090D}" destId="{D87AEA69-E7E0-4706-94A8-3F84B1B99408}" srcOrd="5" destOrd="0" presId="urn:microsoft.com/office/officeart/2005/8/layout/cycle5"/>
    <dgm:cxn modelId="{D6A9441B-E2FE-4586-8EE4-308E31AB39AA}" type="presParOf" srcId="{8FE13286-8041-4CF9-AE40-27991568090D}" destId="{AED54E0E-527D-40F6-ABF3-C21B9ABE54AA}" srcOrd="6" destOrd="0" presId="urn:microsoft.com/office/officeart/2005/8/layout/cycle5"/>
    <dgm:cxn modelId="{A2BF2F1A-8D7A-4377-A978-4A17A9FAF789}" type="presParOf" srcId="{8FE13286-8041-4CF9-AE40-27991568090D}" destId="{58545A8D-C33D-42E9-BD4F-702E2095095F}" srcOrd="7" destOrd="0" presId="urn:microsoft.com/office/officeart/2005/8/layout/cycle5"/>
    <dgm:cxn modelId="{8CC06550-AF2C-4D25-B387-F4B792489BBD}" type="presParOf" srcId="{8FE13286-8041-4CF9-AE40-27991568090D}" destId="{90D261CF-BED1-4952-BB5A-BCCE4A2FC253}" srcOrd="8" destOrd="0" presId="urn:microsoft.com/office/officeart/2005/8/layout/cycle5"/>
    <dgm:cxn modelId="{37838178-1E80-41C2-982D-38440827255D}" type="presParOf" srcId="{8FE13286-8041-4CF9-AE40-27991568090D}" destId="{47364FA7-8909-44B6-BF70-DFFEDE063DA8}" srcOrd="9" destOrd="0" presId="urn:microsoft.com/office/officeart/2005/8/layout/cycle5"/>
    <dgm:cxn modelId="{6FEC3226-EEAB-4B35-8589-B42842C2AFF7}" type="presParOf" srcId="{8FE13286-8041-4CF9-AE40-27991568090D}" destId="{6FE0BDAF-6AC6-4EFB-A621-32DE34A4F399}" srcOrd="10" destOrd="0" presId="urn:microsoft.com/office/officeart/2005/8/layout/cycle5"/>
    <dgm:cxn modelId="{716AFD9B-DDDF-4ACD-9677-BA334EE279B6}" type="presParOf" srcId="{8FE13286-8041-4CF9-AE40-27991568090D}" destId="{774C2D48-F081-4BE3-B68F-C2F81650DB5B}" srcOrd="11" destOrd="0" presId="urn:microsoft.com/office/officeart/2005/8/layout/cycle5"/>
    <dgm:cxn modelId="{168FF84F-AE9D-4F85-ABED-799837852521}" type="presParOf" srcId="{8FE13286-8041-4CF9-AE40-27991568090D}" destId="{DFEBEF58-63AB-48CA-B28F-1A5A6CA3A7F7}" srcOrd="12" destOrd="0" presId="urn:microsoft.com/office/officeart/2005/8/layout/cycle5"/>
    <dgm:cxn modelId="{EB0130BB-0331-419A-A9F6-7B88EB4949C7}" type="presParOf" srcId="{8FE13286-8041-4CF9-AE40-27991568090D}" destId="{4AE2950B-A8EA-42E8-998C-C69E6B90C036}" srcOrd="13" destOrd="0" presId="urn:microsoft.com/office/officeart/2005/8/layout/cycle5"/>
    <dgm:cxn modelId="{F66566A4-9FD5-4F32-9410-590A52DCD2BE}" type="presParOf" srcId="{8FE13286-8041-4CF9-AE40-27991568090D}" destId="{E4A971D3-5EB7-42C7-8855-E89DD4A56237}" srcOrd="14" destOrd="0" presId="urn:microsoft.com/office/officeart/2005/8/layout/cycle5"/>
    <dgm:cxn modelId="{5672FFE4-0F48-474B-B618-8052A248EC82}" type="presParOf" srcId="{8FE13286-8041-4CF9-AE40-27991568090D}" destId="{B82C8A0B-A90A-4BDC-9C1B-EB6943C1FEBD}" srcOrd="15" destOrd="0" presId="urn:microsoft.com/office/officeart/2005/8/layout/cycle5"/>
    <dgm:cxn modelId="{469D30A7-C337-4E2B-8CBB-D745CFCFC7F9}" type="presParOf" srcId="{8FE13286-8041-4CF9-AE40-27991568090D}" destId="{42A2B6F3-892B-4B2C-83B1-BAD9DF322CE1}" srcOrd="16" destOrd="0" presId="urn:microsoft.com/office/officeart/2005/8/layout/cycle5"/>
    <dgm:cxn modelId="{4B590FE4-7812-4A5D-A4CB-F4BE5EEFB40B}" type="presParOf" srcId="{8FE13286-8041-4CF9-AE40-27991568090D}" destId="{669134BA-6EA3-4874-8986-00E190372976}"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AA8F64-B3A6-4770-B3D1-220B9B81982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047A672-CEB9-4CF6-8440-BC72D6BC7C0D}">
      <dgm:prSet phldrT="[Text]" custT="1"/>
      <dgm:spPr/>
      <dgm:t>
        <a:bodyPr/>
        <a:lstStyle/>
        <a:p>
          <a:r>
            <a:rPr lang="en-US" sz="1600" dirty="0"/>
            <a:t>Creation</a:t>
          </a:r>
        </a:p>
      </dgm:t>
    </dgm:pt>
    <dgm:pt modelId="{8EB43090-C179-429F-B6DA-577B45DCCDD3}" type="parTrans" cxnId="{763C8E95-AAAA-432C-8037-56BE55663135}">
      <dgm:prSet/>
      <dgm:spPr/>
      <dgm:t>
        <a:bodyPr/>
        <a:lstStyle/>
        <a:p>
          <a:endParaRPr lang="en-US"/>
        </a:p>
      </dgm:t>
    </dgm:pt>
    <dgm:pt modelId="{7BDC49C0-545B-441F-A1D4-4D0B0A406E40}" type="sibTrans" cxnId="{763C8E95-AAAA-432C-8037-56BE55663135}">
      <dgm:prSet/>
      <dgm:spPr/>
      <dgm:t>
        <a:bodyPr/>
        <a:lstStyle/>
        <a:p>
          <a:endParaRPr lang="en-US"/>
        </a:p>
      </dgm:t>
    </dgm:pt>
    <dgm:pt modelId="{C017F870-A4E3-41ED-8442-355A6CBEA338}">
      <dgm:prSet phldrT="[Text]" custT="1"/>
      <dgm:spPr/>
      <dgm:t>
        <a:bodyPr/>
        <a:lstStyle/>
        <a:p>
          <a:r>
            <a:rPr lang="en-US" sz="2000" dirty="0"/>
            <a:t>Evaluation</a:t>
          </a:r>
          <a:endParaRPr lang="en-US" sz="1800" dirty="0"/>
        </a:p>
      </dgm:t>
    </dgm:pt>
    <dgm:pt modelId="{6A36CAD7-90A9-495E-884F-9A3F3B376AE5}" type="parTrans" cxnId="{4E04D41D-ED25-458F-91CB-941FE4FAC026}">
      <dgm:prSet/>
      <dgm:spPr/>
      <dgm:t>
        <a:bodyPr/>
        <a:lstStyle/>
        <a:p>
          <a:endParaRPr lang="en-US"/>
        </a:p>
      </dgm:t>
    </dgm:pt>
    <dgm:pt modelId="{3017EF3B-3BBA-4C65-978A-A8D7B88425D8}" type="sibTrans" cxnId="{4E04D41D-ED25-458F-91CB-941FE4FAC026}">
      <dgm:prSet/>
      <dgm:spPr/>
      <dgm:t>
        <a:bodyPr/>
        <a:lstStyle/>
        <a:p>
          <a:endParaRPr lang="en-US"/>
        </a:p>
      </dgm:t>
    </dgm:pt>
    <dgm:pt modelId="{A8C5D59D-C507-493F-8BC4-F7845193CAD5}">
      <dgm:prSet phldrT="[Text]" custT="1"/>
      <dgm:spPr/>
      <dgm:t>
        <a:bodyPr/>
        <a:lstStyle/>
        <a:p>
          <a:r>
            <a:rPr lang="en-US" sz="1800" dirty="0"/>
            <a:t>Publication</a:t>
          </a:r>
          <a:endParaRPr lang="en-US" sz="2000" dirty="0"/>
        </a:p>
      </dgm:t>
    </dgm:pt>
    <dgm:pt modelId="{19B1077C-B6CC-4C9B-B252-E057007D9A18}" type="parTrans" cxnId="{7968E173-E2E0-4889-97FB-93D5D5CEED9B}">
      <dgm:prSet/>
      <dgm:spPr/>
      <dgm:t>
        <a:bodyPr/>
        <a:lstStyle/>
        <a:p>
          <a:endParaRPr lang="en-US"/>
        </a:p>
      </dgm:t>
    </dgm:pt>
    <dgm:pt modelId="{AC2C1CB9-F1CD-4500-ABBA-C9DEAADA5AE1}" type="sibTrans" cxnId="{7968E173-E2E0-4889-97FB-93D5D5CEED9B}">
      <dgm:prSet/>
      <dgm:spPr/>
      <dgm:t>
        <a:bodyPr/>
        <a:lstStyle/>
        <a:p>
          <a:endParaRPr lang="en-US"/>
        </a:p>
      </dgm:t>
    </dgm:pt>
    <dgm:pt modelId="{8A46971B-ADB9-4255-927F-600EA3789E82}">
      <dgm:prSet phldrT="[Text]" custT="1"/>
      <dgm:spPr/>
      <dgm:t>
        <a:bodyPr/>
        <a:lstStyle/>
        <a:p>
          <a:r>
            <a:rPr lang="en-US" sz="1600" dirty="0"/>
            <a:t>Dissemination &amp; Access</a:t>
          </a:r>
        </a:p>
      </dgm:t>
    </dgm:pt>
    <dgm:pt modelId="{E6DB473B-CC08-41A6-9C79-F173E809F472}" type="parTrans" cxnId="{047FF3D8-98B0-4B9E-9CD3-E69C355DD32D}">
      <dgm:prSet/>
      <dgm:spPr/>
      <dgm:t>
        <a:bodyPr/>
        <a:lstStyle/>
        <a:p>
          <a:endParaRPr lang="en-US"/>
        </a:p>
      </dgm:t>
    </dgm:pt>
    <dgm:pt modelId="{7706677B-FA44-4C73-843F-63463E9922C2}" type="sibTrans" cxnId="{047FF3D8-98B0-4B9E-9CD3-E69C355DD32D}">
      <dgm:prSet/>
      <dgm:spPr/>
      <dgm:t>
        <a:bodyPr/>
        <a:lstStyle/>
        <a:p>
          <a:endParaRPr lang="en-US"/>
        </a:p>
      </dgm:t>
    </dgm:pt>
    <dgm:pt modelId="{19936F36-D2B1-4485-BB32-1F25404D3782}">
      <dgm:prSet phldrT="[Text]" custT="1"/>
      <dgm:spPr/>
      <dgm:t>
        <a:bodyPr/>
        <a:lstStyle/>
        <a:p>
          <a:r>
            <a:rPr lang="en-US" sz="1600" dirty="0"/>
            <a:t>Preservation</a:t>
          </a:r>
        </a:p>
      </dgm:t>
    </dgm:pt>
    <dgm:pt modelId="{D4CE4EDC-43F0-423F-A52D-1009D9039CAA}" type="parTrans" cxnId="{9EEE76E6-ED4C-4426-BAA4-B956C94EC52A}">
      <dgm:prSet/>
      <dgm:spPr/>
      <dgm:t>
        <a:bodyPr/>
        <a:lstStyle/>
        <a:p>
          <a:endParaRPr lang="en-US"/>
        </a:p>
      </dgm:t>
    </dgm:pt>
    <dgm:pt modelId="{7940A5DF-8B1F-4687-A671-61150B9D1A86}" type="sibTrans" cxnId="{9EEE76E6-ED4C-4426-BAA4-B956C94EC52A}">
      <dgm:prSet/>
      <dgm:spPr/>
      <dgm:t>
        <a:bodyPr/>
        <a:lstStyle/>
        <a:p>
          <a:endParaRPr lang="en-US"/>
        </a:p>
      </dgm:t>
    </dgm:pt>
    <dgm:pt modelId="{D34CDDE9-036D-49BE-A61B-461659170B14}">
      <dgm:prSet phldrT="[Text]" custT="1"/>
      <dgm:spPr/>
      <dgm:t>
        <a:bodyPr/>
        <a:lstStyle/>
        <a:p>
          <a:r>
            <a:rPr lang="en-US" sz="1800" dirty="0"/>
            <a:t>Reuse</a:t>
          </a:r>
          <a:endParaRPr lang="en-US" sz="2000" dirty="0"/>
        </a:p>
      </dgm:t>
    </dgm:pt>
    <dgm:pt modelId="{B2346E95-696D-4256-A6BB-161939274A13}" type="parTrans" cxnId="{437CBBD2-C5B7-4C51-9B98-89153F9F7A89}">
      <dgm:prSet/>
      <dgm:spPr/>
      <dgm:t>
        <a:bodyPr/>
        <a:lstStyle/>
        <a:p>
          <a:endParaRPr lang="en-US"/>
        </a:p>
      </dgm:t>
    </dgm:pt>
    <dgm:pt modelId="{D2A2E4E1-CB99-40CB-AAE8-C1BB34E97DB5}" type="sibTrans" cxnId="{437CBBD2-C5B7-4C51-9B98-89153F9F7A89}">
      <dgm:prSet/>
      <dgm:spPr/>
      <dgm:t>
        <a:bodyPr/>
        <a:lstStyle/>
        <a:p>
          <a:endParaRPr lang="en-US"/>
        </a:p>
      </dgm:t>
    </dgm:pt>
    <dgm:pt modelId="{8FE13286-8041-4CF9-AE40-27991568090D}" type="pres">
      <dgm:prSet presAssocID="{B1AA8F64-B3A6-4770-B3D1-220B9B819822}" presName="cycle" presStyleCnt="0">
        <dgm:presLayoutVars>
          <dgm:dir/>
          <dgm:resizeHandles val="exact"/>
        </dgm:presLayoutVars>
      </dgm:prSet>
      <dgm:spPr/>
    </dgm:pt>
    <dgm:pt modelId="{A0261532-067E-4F12-A126-41A684D35B10}" type="pres">
      <dgm:prSet presAssocID="{F047A672-CEB9-4CF6-8440-BC72D6BC7C0D}" presName="node" presStyleLbl="node1" presStyleIdx="0" presStyleCnt="6">
        <dgm:presLayoutVars>
          <dgm:bulletEnabled val="1"/>
        </dgm:presLayoutVars>
      </dgm:prSet>
      <dgm:spPr/>
    </dgm:pt>
    <dgm:pt modelId="{3AF48F9C-2E61-412C-95A9-4F45C9176267}" type="pres">
      <dgm:prSet presAssocID="{F047A672-CEB9-4CF6-8440-BC72D6BC7C0D}" presName="spNode" presStyleCnt="0"/>
      <dgm:spPr/>
    </dgm:pt>
    <dgm:pt modelId="{0331635D-8849-498F-AD4B-BE896543A9EC}" type="pres">
      <dgm:prSet presAssocID="{7BDC49C0-545B-441F-A1D4-4D0B0A406E40}" presName="sibTrans" presStyleLbl="sibTrans1D1" presStyleIdx="0" presStyleCnt="6"/>
      <dgm:spPr/>
    </dgm:pt>
    <dgm:pt modelId="{2371DF61-0D5D-47D2-AD6D-265E2FD63463}" type="pres">
      <dgm:prSet presAssocID="{C017F870-A4E3-41ED-8442-355A6CBEA338}" presName="node" presStyleLbl="node1" presStyleIdx="1" presStyleCnt="6" custScaleX="138101">
        <dgm:presLayoutVars>
          <dgm:bulletEnabled val="1"/>
        </dgm:presLayoutVars>
      </dgm:prSet>
      <dgm:spPr/>
    </dgm:pt>
    <dgm:pt modelId="{43100DD9-228D-4C82-A08F-CF2B71285E9A}" type="pres">
      <dgm:prSet presAssocID="{C017F870-A4E3-41ED-8442-355A6CBEA338}" presName="spNode" presStyleCnt="0"/>
      <dgm:spPr/>
    </dgm:pt>
    <dgm:pt modelId="{D87AEA69-E7E0-4706-94A8-3F84B1B99408}" type="pres">
      <dgm:prSet presAssocID="{3017EF3B-3BBA-4C65-978A-A8D7B88425D8}" presName="sibTrans" presStyleLbl="sibTrans1D1" presStyleIdx="1" presStyleCnt="6"/>
      <dgm:spPr/>
    </dgm:pt>
    <dgm:pt modelId="{AED54E0E-527D-40F6-ABF3-C21B9ABE54AA}" type="pres">
      <dgm:prSet presAssocID="{A8C5D59D-C507-493F-8BC4-F7845193CAD5}" presName="node" presStyleLbl="node1" presStyleIdx="2" presStyleCnt="6" custScaleX="130637" custRadScaleRad="99768" custRadScaleInc="-34232">
        <dgm:presLayoutVars>
          <dgm:bulletEnabled val="1"/>
        </dgm:presLayoutVars>
      </dgm:prSet>
      <dgm:spPr/>
    </dgm:pt>
    <dgm:pt modelId="{58545A8D-C33D-42E9-BD4F-702E2095095F}" type="pres">
      <dgm:prSet presAssocID="{A8C5D59D-C507-493F-8BC4-F7845193CAD5}" presName="spNode" presStyleCnt="0"/>
      <dgm:spPr/>
    </dgm:pt>
    <dgm:pt modelId="{90D261CF-BED1-4952-BB5A-BCCE4A2FC253}" type="pres">
      <dgm:prSet presAssocID="{AC2C1CB9-F1CD-4500-ABBA-C9DEAADA5AE1}" presName="sibTrans" presStyleLbl="sibTrans1D1" presStyleIdx="2" presStyleCnt="6"/>
      <dgm:spPr/>
    </dgm:pt>
    <dgm:pt modelId="{47364FA7-8909-44B6-BF70-DFFEDE063DA8}" type="pres">
      <dgm:prSet presAssocID="{8A46971B-ADB9-4255-927F-600EA3789E82}" presName="node" presStyleLbl="node1" presStyleIdx="3" presStyleCnt="6" custScaleX="141379">
        <dgm:presLayoutVars>
          <dgm:bulletEnabled val="1"/>
        </dgm:presLayoutVars>
      </dgm:prSet>
      <dgm:spPr/>
    </dgm:pt>
    <dgm:pt modelId="{6FE0BDAF-6AC6-4EFB-A621-32DE34A4F399}" type="pres">
      <dgm:prSet presAssocID="{8A46971B-ADB9-4255-927F-600EA3789E82}" presName="spNode" presStyleCnt="0"/>
      <dgm:spPr/>
    </dgm:pt>
    <dgm:pt modelId="{774C2D48-F081-4BE3-B68F-C2F81650DB5B}" type="pres">
      <dgm:prSet presAssocID="{7706677B-FA44-4C73-843F-63463E9922C2}" presName="sibTrans" presStyleLbl="sibTrans1D1" presStyleIdx="3" presStyleCnt="6"/>
      <dgm:spPr/>
    </dgm:pt>
    <dgm:pt modelId="{DFEBEF58-63AB-48CA-B28F-1A5A6CA3A7F7}" type="pres">
      <dgm:prSet presAssocID="{19936F36-D2B1-4485-BB32-1F25404D3782}" presName="node" presStyleLbl="node1" presStyleIdx="4" presStyleCnt="6" custScaleX="126714" custRadScaleRad="98151" custRadScaleInc="33843">
        <dgm:presLayoutVars>
          <dgm:bulletEnabled val="1"/>
        </dgm:presLayoutVars>
      </dgm:prSet>
      <dgm:spPr/>
    </dgm:pt>
    <dgm:pt modelId="{4AE2950B-A8EA-42E8-998C-C69E6B90C036}" type="pres">
      <dgm:prSet presAssocID="{19936F36-D2B1-4485-BB32-1F25404D3782}" presName="spNode" presStyleCnt="0"/>
      <dgm:spPr/>
    </dgm:pt>
    <dgm:pt modelId="{E4A971D3-5EB7-42C7-8855-E89DD4A56237}" type="pres">
      <dgm:prSet presAssocID="{7940A5DF-8B1F-4687-A671-61150B9D1A86}" presName="sibTrans" presStyleLbl="sibTrans1D1" presStyleIdx="4" presStyleCnt="6"/>
      <dgm:spPr/>
    </dgm:pt>
    <dgm:pt modelId="{B82C8A0B-A90A-4BDC-9C1B-EB6943C1FEBD}" type="pres">
      <dgm:prSet presAssocID="{D34CDDE9-036D-49BE-A61B-461659170B14}" presName="node" presStyleLbl="node1" presStyleIdx="5" presStyleCnt="6">
        <dgm:presLayoutVars>
          <dgm:bulletEnabled val="1"/>
        </dgm:presLayoutVars>
      </dgm:prSet>
      <dgm:spPr/>
    </dgm:pt>
    <dgm:pt modelId="{42A2B6F3-892B-4B2C-83B1-BAD9DF322CE1}" type="pres">
      <dgm:prSet presAssocID="{D34CDDE9-036D-49BE-A61B-461659170B14}" presName="spNode" presStyleCnt="0"/>
      <dgm:spPr/>
    </dgm:pt>
    <dgm:pt modelId="{669134BA-6EA3-4874-8986-00E190372976}" type="pres">
      <dgm:prSet presAssocID="{D2A2E4E1-CB99-40CB-AAE8-C1BB34E97DB5}" presName="sibTrans" presStyleLbl="sibTrans1D1" presStyleIdx="5" presStyleCnt="6"/>
      <dgm:spPr/>
    </dgm:pt>
  </dgm:ptLst>
  <dgm:cxnLst>
    <dgm:cxn modelId="{4E04D41D-ED25-458F-91CB-941FE4FAC026}" srcId="{B1AA8F64-B3A6-4770-B3D1-220B9B819822}" destId="{C017F870-A4E3-41ED-8442-355A6CBEA338}" srcOrd="1" destOrd="0" parTransId="{6A36CAD7-90A9-495E-884F-9A3F3B376AE5}" sibTransId="{3017EF3B-3BBA-4C65-978A-A8D7B88425D8}"/>
    <dgm:cxn modelId="{2EAD2A60-D62F-4288-B523-B78FD90958AD}" type="presOf" srcId="{D34CDDE9-036D-49BE-A61B-461659170B14}" destId="{B82C8A0B-A90A-4BDC-9C1B-EB6943C1FEBD}" srcOrd="0" destOrd="0" presId="urn:microsoft.com/office/officeart/2005/8/layout/cycle5"/>
    <dgm:cxn modelId="{EAB87D52-8302-4332-B64A-49EA64615B2C}" type="presOf" srcId="{B1AA8F64-B3A6-4770-B3D1-220B9B819822}" destId="{8FE13286-8041-4CF9-AE40-27991568090D}" srcOrd="0" destOrd="0" presId="urn:microsoft.com/office/officeart/2005/8/layout/cycle5"/>
    <dgm:cxn modelId="{09A06173-EA6F-4B2E-916E-B02C28EDD737}" type="presOf" srcId="{C017F870-A4E3-41ED-8442-355A6CBEA338}" destId="{2371DF61-0D5D-47D2-AD6D-265E2FD63463}" srcOrd="0" destOrd="0" presId="urn:microsoft.com/office/officeart/2005/8/layout/cycle5"/>
    <dgm:cxn modelId="{7968E173-E2E0-4889-97FB-93D5D5CEED9B}" srcId="{B1AA8F64-B3A6-4770-B3D1-220B9B819822}" destId="{A8C5D59D-C507-493F-8BC4-F7845193CAD5}" srcOrd="2" destOrd="0" parTransId="{19B1077C-B6CC-4C9B-B252-E057007D9A18}" sibTransId="{AC2C1CB9-F1CD-4500-ABBA-C9DEAADA5AE1}"/>
    <dgm:cxn modelId="{E9A6DC83-13AB-4A12-8160-C3597427C3C2}" type="presOf" srcId="{AC2C1CB9-F1CD-4500-ABBA-C9DEAADA5AE1}" destId="{90D261CF-BED1-4952-BB5A-BCCE4A2FC253}" srcOrd="0" destOrd="0" presId="urn:microsoft.com/office/officeart/2005/8/layout/cycle5"/>
    <dgm:cxn modelId="{763C8E95-AAAA-432C-8037-56BE55663135}" srcId="{B1AA8F64-B3A6-4770-B3D1-220B9B819822}" destId="{F047A672-CEB9-4CF6-8440-BC72D6BC7C0D}" srcOrd="0" destOrd="0" parTransId="{8EB43090-C179-429F-B6DA-577B45DCCDD3}" sibTransId="{7BDC49C0-545B-441F-A1D4-4D0B0A406E40}"/>
    <dgm:cxn modelId="{C998BD95-3F68-44B6-BABE-F028CED81D8B}" type="presOf" srcId="{8A46971B-ADB9-4255-927F-600EA3789E82}" destId="{47364FA7-8909-44B6-BF70-DFFEDE063DA8}" srcOrd="0" destOrd="0" presId="urn:microsoft.com/office/officeart/2005/8/layout/cycle5"/>
    <dgm:cxn modelId="{BC6007A0-9269-4FF3-93AD-8AC9A2D7E3A0}" type="presOf" srcId="{A8C5D59D-C507-493F-8BC4-F7845193CAD5}" destId="{AED54E0E-527D-40F6-ABF3-C21B9ABE54AA}" srcOrd="0" destOrd="0" presId="urn:microsoft.com/office/officeart/2005/8/layout/cycle5"/>
    <dgm:cxn modelId="{5A36E2A9-D47C-4411-8A35-A10C89CCFDF2}" type="presOf" srcId="{19936F36-D2B1-4485-BB32-1F25404D3782}" destId="{DFEBEF58-63AB-48CA-B28F-1A5A6CA3A7F7}" srcOrd="0" destOrd="0" presId="urn:microsoft.com/office/officeart/2005/8/layout/cycle5"/>
    <dgm:cxn modelId="{93DFDCAA-23EB-4963-9FA7-00DE64C7384C}" type="presOf" srcId="{D2A2E4E1-CB99-40CB-AAE8-C1BB34E97DB5}" destId="{669134BA-6EA3-4874-8986-00E190372976}" srcOrd="0" destOrd="0" presId="urn:microsoft.com/office/officeart/2005/8/layout/cycle5"/>
    <dgm:cxn modelId="{63B3E2B0-EF1F-44E7-9EFB-EA91D0320610}" type="presOf" srcId="{7706677B-FA44-4C73-843F-63463E9922C2}" destId="{774C2D48-F081-4BE3-B68F-C2F81650DB5B}" srcOrd="0" destOrd="0" presId="urn:microsoft.com/office/officeart/2005/8/layout/cycle5"/>
    <dgm:cxn modelId="{437CBBD2-C5B7-4C51-9B98-89153F9F7A89}" srcId="{B1AA8F64-B3A6-4770-B3D1-220B9B819822}" destId="{D34CDDE9-036D-49BE-A61B-461659170B14}" srcOrd="5" destOrd="0" parTransId="{B2346E95-696D-4256-A6BB-161939274A13}" sibTransId="{D2A2E4E1-CB99-40CB-AAE8-C1BB34E97DB5}"/>
    <dgm:cxn modelId="{047FF3D8-98B0-4B9E-9CD3-E69C355DD32D}" srcId="{B1AA8F64-B3A6-4770-B3D1-220B9B819822}" destId="{8A46971B-ADB9-4255-927F-600EA3789E82}" srcOrd="3" destOrd="0" parTransId="{E6DB473B-CC08-41A6-9C79-F173E809F472}" sibTransId="{7706677B-FA44-4C73-843F-63463E9922C2}"/>
    <dgm:cxn modelId="{547243E0-8EDA-4F6A-B00F-3BC20A158ADA}" type="presOf" srcId="{7940A5DF-8B1F-4687-A671-61150B9D1A86}" destId="{E4A971D3-5EB7-42C7-8855-E89DD4A56237}" srcOrd="0" destOrd="0" presId="urn:microsoft.com/office/officeart/2005/8/layout/cycle5"/>
    <dgm:cxn modelId="{9EEE76E6-ED4C-4426-BAA4-B956C94EC52A}" srcId="{B1AA8F64-B3A6-4770-B3D1-220B9B819822}" destId="{19936F36-D2B1-4485-BB32-1F25404D3782}" srcOrd="4" destOrd="0" parTransId="{D4CE4EDC-43F0-423F-A52D-1009D9039CAA}" sibTransId="{7940A5DF-8B1F-4687-A671-61150B9D1A86}"/>
    <dgm:cxn modelId="{C912B9EA-2285-4082-A765-25CFBE96E614}" type="presOf" srcId="{7BDC49C0-545B-441F-A1D4-4D0B0A406E40}" destId="{0331635D-8849-498F-AD4B-BE896543A9EC}" srcOrd="0" destOrd="0" presId="urn:microsoft.com/office/officeart/2005/8/layout/cycle5"/>
    <dgm:cxn modelId="{BE9D33F7-1F70-4995-986B-56401EA9C8CD}" type="presOf" srcId="{F047A672-CEB9-4CF6-8440-BC72D6BC7C0D}" destId="{A0261532-067E-4F12-A126-41A684D35B10}" srcOrd="0" destOrd="0" presId="urn:microsoft.com/office/officeart/2005/8/layout/cycle5"/>
    <dgm:cxn modelId="{4D0785FB-BD9A-422D-A3D9-C3B08C6AAA0A}" type="presOf" srcId="{3017EF3B-3BBA-4C65-978A-A8D7B88425D8}" destId="{D87AEA69-E7E0-4706-94A8-3F84B1B99408}" srcOrd="0" destOrd="0" presId="urn:microsoft.com/office/officeart/2005/8/layout/cycle5"/>
    <dgm:cxn modelId="{D483866D-778C-4772-B15B-42A0BCF9AE2F}" type="presParOf" srcId="{8FE13286-8041-4CF9-AE40-27991568090D}" destId="{A0261532-067E-4F12-A126-41A684D35B10}" srcOrd="0" destOrd="0" presId="urn:microsoft.com/office/officeart/2005/8/layout/cycle5"/>
    <dgm:cxn modelId="{6DBB6D8D-4DF7-4059-9CB5-4330A799A8DF}" type="presParOf" srcId="{8FE13286-8041-4CF9-AE40-27991568090D}" destId="{3AF48F9C-2E61-412C-95A9-4F45C9176267}" srcOrd="1" destOrd="0" presId="urn:microsoft.com/office/officeart/2005/8/layout/cycle5"/>
    <dgm:cxn modelId="{69AF09F5-3BF2-415D-9E74-EA5494E3732E}" type="presParOf" srcId="{8FE13286-8041-4CF9-AE40-27991568090D}" destId="{0331635D-8849-498F-AD4B-BE896543A9EC}" srcOrd="2" destOrd="0" presId="urn:microsoft.com/office/officeart/2005/8/layout/cycle5"/>
    <dgm:cxn modelId="{95901F3B-0B07-467B-86E5-6AEBBAD27B0A}" type="presParOf" srcId="{8FE13286-8041-4CF9-AE40-27991568090D}" destId="{2371DF61-0D5D-47D2-AD6D-265E2FD63463}" srcOrd="3" destOrd="0" presId="urn:microsoft.com/office/officeart/2005/8/layout/cycle5"/>
    <dgm:cxn modelId="{DAF12A0A-D2F2-4031-9B2B-97A455B24961}" type="presParOf" srcId="{8FE13286-8041-4CF9-AE40-27991568090D}" destId="{43100DD9-228D-4C82-A08F-CF2B71285E9A}" srcOrd="4" destOrd="0" presId="urn:microsoft.com/office/officeart/2005/8/layout/cycle5"/>
    <dgm:cxn modelId="{B7259EE3-FB6D-4DF4-A84E-BE36F4C8B4F6}" type="presParOf" srcId="{8FE13286-8041-4CF9-AE40-27991568090D}" destId="{D87AEA69-E7E0-4706-94A8-3F84B1B99408}" srcOrd="5" destOrd="0" presId="urn:microsoft.com/office/officeart/2005/8/layout/cycle5"/>
    <dgm:cxn modelId="{D6A9441B-E2FE-4586-8EE4-308E31AB39AA}" type="presParOf" srcId="{8FE13286-8041-4CF9-AE40-27991568090D}" destId="{AED54E0E-527D-40F6-ABF3-C21B9ABE54AA}" srcOrd="6" destOrd="0" presId="urn:microsoft.com/office/officeart/2005/8/layout/cycle5"/>
    <dgm:cxn modelId="{A2BF2F1A-8D7A-4377-A978-4A17A9FAF789}" type="presParOf" srcId="{8FE13286-8041-4CF9-AE40-27991568090D}" destId="{58545A8D-C33D-42E9-BD4F-702E2095095F}" srcOrd="7" destOrd="0" presId="urn:microsoft.com/office/officeart/2005/8/layout/cycle5"/>
    <dgm:cxn modelId="{8CC06550-AF2C-4D25-B387-F4B792489BBD}" type="presParOf" srcId="{8FE13286-8041-4CF9-AE40-27991568090D}" destId="{90D261CF-BED1-4952-BB5A-BCCE4A2FC253}" srcOrd="8" destOrd="0" presId="urn:microsoft.com/office/officeart/2005/8/layout/cycle5"/>
    <dgm:cxn modelId="{37838178-1E80-41C2-982D-38440827255D}" type="presParOf" srcId="{8FE13286-8041-4CF9-AE40-27991568090D}" destId="{47364FA7-8909-44B6-BF70-DFFEDE063DA8}" srcOrd="9" destOrd="0" presId="urn:microsoft.com/office/officeart/2005/8/layout/cycle5"/>
    <dgm:cxn modelId="{6FEC3226-EEAB-4B35-8589-B42842C2AFF7}" type="presParOf" srcId="{8FE13286-8041-4CF9-AE40-27991568090D}" destId="{6FE0BDAF-6AC6-4EFB-A621-32DE34A4F399}" srcOrd="10" destOrd="0" presId="urn:microsoft.com/office/officeart/2005/8/layout/cycle5"/>
    <dgm:cxn modelId="{716AFD9B-DDDF-4ACD-9677-BA334EE279B6}" type="presParOf" srcId="{8FE13286-8041-4CF9-AE40-27991568090D}" destId="{774C2D48-F081-4BE3-B68F-C2F81650DB5B}" srcOrd="11" destOrd="0" presId="urn:microsoft.com/office/officeart/2005/8/layout/cycle5"/>
    <dgm:cxn modelId="{168FF84F-AE9D-4F85-ABED-799837852521}" type="presParOf" srcId="{8FE13286-8041-4CF9-AE40-27991568090D}" destId="{DFEBEF58-63AB-48CA-B28F-1A5A6CA3A7F7}" srcOrd="12" destOrd="0" presId="urn:microsoft.com/office/officeart/2005/8/layout/cycle5"/>
    <dgm:cxn modelId="{EB0130BB-0331-419A-A9F6-7B88EB4949C7}" type="presParOf" srcId="{8FE13286-8041-4CF9-AE40-27991568090D}" destId="{4AE2950B-A8EA-42E8-998C-C69E6B90C036}" srcOrd="13" destOrd="0" presId="urn:microsoft.com/office/officeart/2005/8/layout/cycle5"/>
    <dgm:cxn modelId="{F66566A4-9FD5-4F32-9410-590A52DCD2BE}" type="presParOf" srcId="{8FE13286-8041-4CF9-AE40-27991568090D}" destId="{E4A971D3-5EB7-42C7-8855-E89DD4A56237}" srcOrd="14" destOrd="0" presId="urn:microsoft.com/office/officeart/2005/8/layout/cycle5"/>
    <dgm:cxn modelId="{5672FFE4-0F48-474B-B618-8052A248EC82}" type="presParOf" srcId="{8FE13286-8041-4CF9-AE40-27991568090D}" destId="{B82C8A0B-A90A-4BDC-9C1B-EB6943C1FEBD}" srcOrd="15" destOrd="0" presId="urn:microsoft.com/office/officeart/2005/8/layout/cycle5"/>
    <dgm:cxn modelId="{469D30A7-C337-4E2B-8CBB-D745CFCFC7F9}" type="presParOf" srcId="{8FE13286-8041-4CF9-AE40-27991568090D}" destId="{42A2B6F3-892B-4B2C-83B1-BAD9DF322CE1}" srcOrd="16" destOrd="0" presId="urn:microsoft.com/office/officeart/2005/8/layout/cycle5"/>
    <dgm:cxn modelId="{4B590FE4-7812-4A5D-A4CB-F4BE5EEFB40B}" type="presParOf" srcId="{8FE13286-8041-4CF9-AE40-27991568090D}" destId="{669134BA-6EA3-4874-8986-00E190372976}"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1532-067E-4F12-A126-41A684D35B10}">
      <dsp:nvSpPr>
        <dsp:cNvPr id="0" name=""/>
        <dsp:cNvSpPr/>
      </dsp:nvSpPr>
      <dsp:spPr>
        <a:xfrm>
          <a:off x="4954393" y="1700"/>
          <a:ext cx="1308037"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Creation</a:t>
          </a:r>
        </a:p>
      </dsp:txBody>
      <dsp:txXfrm>
        <a:off x="4995898" y="43205"/>
        <a:ext cx="1225027" cy="767214"/>
      </dsp:txXfrm>
    </dsp:sp>
    <dsp:sp modelId="{0331635D-8849-498F-AD4B-BE896543A9EC}">
      <dsp:nvSpPr>
        <dsp:cNvPr id="0" name=""/>
        <dsp:cNvSpPr/>
      </dsp:nvSpPr>
      <dsp:spPr>
        <a:xfrm>
          <a:off x="3605386" y="426812"/>
          <a:ext cx="4006051" cy="4006051"/>
        </a:xfrm>
        <a:custGeom>
          <a:avLst/>
          <a:gdLst/>
          <a:ahLst/>
          <a:cxnLst/>
          <a:rect l="0" t="0" r="0" b="0"/>
          <a:pathLst>
            <a:path>
              <a:moveTo>
                <a:pt x="2821572" y="174886"/>
              </a:moveTo>
              <a:arcTo wR="2003025" hR="2003025" stAng="17647224" swAng="923973"/>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371DF61-0D5D-47D2-AD6D-265E2FD63463}">
      <dsp:nvSpPr>
        <dsp:cNvPr id="0" name=""/>
        <dsp:cNvSpPr/>
      </dsp:nvSpPr>
      <dsp:spPr>
        <a:xfrm>
          <a:off x="6439877" y="1003213"/>
          <a:ext cx="1806412"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Evaluation</a:t>
          </a:r>
          <a:endParaRPr lang="en-US" sz="1800" kern="1200" dirty="0"/>
        </a:p>
      </dsp:txBody>
      <dsp:txXfrm>
        <a:off x="6481382" y="1044718"/>
        <a:ext cx="1723402" cy="767214"/>
      </dsp:txXfrm>
    </dsp:sp>
    <dsp:sp modelId="{D87AEA69-E7E0-4706-94A8-3F84B1B99408}">
      <dsp:nvSpPr>
        <dsp:cNvPr id="0" name=""/>
        <dsp:cNvSpPr/>
      </dsp:nvSpPr>
      <dsp:spPr>
        <a:xfrm>
          <a:off x="3602476" y="417037"/>
          <a:ext cx="4006051" cy="4006051"/>
        </a:xfrm>
        <a:custGeom>
          <a:avLst/>
          <a:gdLst/>
          <a:ahLst/>
          <a:cxnLst/>
          <a:rect l="0" t="0" r="0" b="0"/>
          <a:pathLst>
            <a:path>
              <a:moveTo>
                <a:pt x="3968815" y="1618604"/>
              </a:moveTo>
              <a:arcTo wR="2003025" hR="2003025" stAng="20936108" swAng="981262"/>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ED54E0E-527D-40F6-ABF3-C21B9ABE54AA}">
      <dsp:nvSpPr>
        <dsp:cNvPr id="0" name=""/>
        <dsp:cNvSpPr/>
      </dsp:nvSpPr>
      <dsp:spPr>
        <a:xfrm>
          <a:off x="6591439" y="2790483"/>
          <a:ext cx="1708780"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Publication</a:t>
          </a:r>
        </a:p>
      </dsp:txBody>
      <dsp:txXfrm>
        <a:off x="6632944" y="2831988"/>
        <a:ext cx="1625770" cy="767214"/>
      </dsp:txXfrm>
    </dsp:sp>
    <dsp:sp modelId="{90D261CF-BED1-4952-BB5A-BCCE4A2FC253}">
      <dsp:nvSpPr>
        <dsp:cNvPr id="0" name=""/>
        <dsp:cNvSpPr/>
      </dsp:nvSpPr>
      <dsp:spPr>
        <a:xfrm>
          <a:off x="3595718" y="431877"/>
          <a:ext cx="4006051" cy="4006051"/>
        </a:xfrm>
        <a:custGeom>
          <a:avLst/>
          <a:gdLst/>
          <a:ahLst/>
          <a:cxnLst/>
          <a:rect l="0" t="0" r="0" b="0"/>
          <a:pathLst>
            <a:path>
              <a:moveTo>
                <a:pt x="3491356" y="3343541"/>
              </a:moveTo>
              <a:arcTo wR="2003025" hR="2003025" stAng="2520531" swAng="911447"/>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7364FA7-8909-44B6-BF70-DFFEDE063DA8}">
      <dsp:nvSpPr>
        <dsp:cNvPr id="0" name=""/>
        <dsp:cNvSpPr/>
      </dsp:nvSpPr>
      <dsp:spPr>
        <a:xfrm>
          <a:off x="4683767" y="4007751"/>
          <a:ext cx="1849290"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Dissemination &amp; Access</a:t>
          </a:r>
        </a:p>
      </dsp:txBody>
      <dsp:txXfrm>
        <a:off x="4725272" y="4049256"/>
        <a:ext cx="1766280" cy="767214"/>
      </dsp:txXfrm>
    </dsp:sp>
    <dsp:sp modelId="{774C2D48-F081-4BE3-B68F-C2F81650DB5B}">
      <dsp:nvSpPr>
        <dsp:cNvPr id="0" name=""/>
        <dsp:cNvSpPr/>
      </dsp:nvSpPr>
      <dsp:spPr>
        <a:xfrm>
          <a:off x="3682883" y="469340"/>
          <a:ext cx="4006051" cy="4006051"/>
        </a:xfrm>
        <a:custGeom>
          <a:avLst/>
          <a:gdLst/>
          <a:ahLst/>
          <a:cxnLst/>
          <a:rect l="0" t="0" r="0" b="0"/>
          <a:pathLst>
            <a:path>
              <a:moveTo>
                <a:pt x="856588" y="3645521"/>
              </a:moveTo>
              <a:arcTo wR="2003025" hR="2003025" stAng="7494868" swAng="892255"/>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EBEF58-63AB-48CA-B28F-1A5A6CA3A7F7}">
      <dsp:nvSpPr>
        <dsp:cNvPr id="0" name=""/>
        <dsp:cNvSpPr/>
      </dsp:nvSpPr>
      <dsp:spPr>
        <a:xfrm>
          <a:off x="2973093" y="2780202"/>
          <a:ext cx="1657466"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Preservation</a:t>
          </a:r>
        </a:p>
      </dsp:txBody>
      <dsp:txXfrm>
        <a:off x="3014598" y="2821707"/>
        <a:ext cx="1574456" cy="767214"/>
      </dsp:txXfrm>
    </dsp:sp>
    <dsp:sp modelId="{E4A971D3-5EB7-42C7-8855-E89DD4A56237}">
      <dsp:nvSpPr>
        <dsp:cNvPr id="0" name=""/>
        <dsp:cNvSpPr/>
      </dsp:nvSpPr>
      <dsp:spPr>
        <a:xfrm>
          <a:off x="3627351" y="347891"/>
          <a:ext cx="4006051" cy="4006051"/>
        </a:xfrm>
        <a:custGeom>
          <a:avLst/>
          <a:gdLst/>
          <a:ahLst/>
          <a:cxnLst/>
          <a:rect l="0" t="0" r="0" b="0"/>
          <a:pathLst>
            <a:path>
              <a:moveTo>
                <a:pt x="15241" y="2249658"/>
              </a:moveTo>
              <a:arcTo wR="2003025" hR="2003025" stAng="10375633" swAng="969044"/>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82C8A0B-A90A-4BDC-9C1B-EB6943C1FEBD}">
      <dsp:nvSpPr>
        <dsp:cNvPr id="0" name=""/>
        <dsp:cNvSpPr/>
      </dsp:nvSpPr>
      <dsp:spPr>
        <a:xfrm>
          <a:off x="3219722" y="1003213"/>
          <a:ext cx="1308037"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Reuse</a:t>
          </a:r>
        </a:p>
      </dsp:txBody>
      <dsp:txXfrm>
        <a:off x="3261227" y="1044718"/>
        <a:ext cx="1225027" cy="767214"/>
      </dsp:txXfrm>
    </dsp:sp>
    <dsp:sp modelId="{669134BA-6EA3-4874-8986-00E190372976}">
      <dsp:nvSpPr>
        <dsp:cNvPr id="0" name=""/>
        <dsp:cNvSpPr/>
      </dsp:nvSpPr>
      <dsp:spPr>
        <a:xfrm>
          <a:off x="3605386" y="426812"/>
          <a:ext cx="4006051" cy="4006051"/>
        </a:xfrm>
        <a:custGeom>
          <a:avLst/>
          <a:gdLst/>
          <a:ahLst/>
          <a:cxnLst/>
          <a:rect l="0" t="0" r="0" b="0"/>
          <a:pathLst>
            <a:path>
              <a:moveTo>
                <a:pt x="728406" y="457885"/>
              </a:moveTo>
              <a:arcTo wR="2003025" hR="2003025" stAng="13828803" swAng="923973"/>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1532-067E-4F12-A126-41A684D35B10}">
      <dsp:nvSpPr>
        <dsp:cNvPr id="0" name=""/>
        <dsp:cNvSpPr/>
      </dsp:nvSpPr>
      <dsp:spPr>
        <a:xfrm>
          <a:off x="4954393" y="1700"/>
          <a:ext cx="1308037"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Creation</a:t>
          </a:r>
        </a:p>
      </dsp:txBody>
      <dsp:txXfrm>
        <a:off x="4995898" y="43205"/>
        <a:ext cx="1225027" cy="767214"/>
      </dsp:txXfrm>
    </dsp:sp>
    <dsp:sp modelId="{0331635D-8849-498F-AD4B-BE896543A9EC}">
      <dsp:nvSpPr>
        <dsp:cNvPr id="0" name=""/>
        <dsp:cNvSpPr/>
      </dsp:nvSpPr>
      <dsp:spPr>
        <a:xfrm>
          <a:off x="3605386" y="426812"/>
          <a:ext cx="4006051" cy="4006051"/>
        </a:xfrm>
        <a:custGeom>
          <a:avLst/>
          <a:gdLst/>
          <a:ahLst/>
          <a:cxnLst/>
          <a:rect l="0" t="0" r="0" b="0"/>
          <a:pathLst>
            <a:path>
              <a:moveTo>
                <a:pt x="2821572" y="174886"/>
              </a:moveTo>
              <a:arcTo wR="2003025" hR="2003025" stAng="17647224" swAng="923973"/>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371DF61-0D5D-47D2-AD6D-265E2FD63463}">
      <dsp:nvSpPr>
        <dsp:cNvPr id="0" name=""/>
        <dsp:cNvSpPr/>
      </dsp:nvSpPr>
      <dsp:spPr>
        <a:xfrm>
          <a:off x="6439877" y="1003213"/>
          <a:ext cx="1806412"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Evaluation</a:t>
          </a:r>
          <a:endParaRPr lang="en-US" sz="1800" kern="1200" dirty="0"/>
        </a:p>
      </dsp:txBody>
      <dsp:txXfrm>
        <a:off x="6481382" y="1044718"/>
        <a:ext cx="1723402" cy="767214"/>
      </dsp:txXfrm>
    </dsp:sp>
    <dsp:sp modelId="{D87AEA69-E7E0-4706-94A8-3F84B1B99408}">
      <dsp:nvSpPr>
        <dsp:cNvPr id="0" name=""/>
        <dsp:cNvSpPr/>
      </dsp:nvSpPr>
      <dsp:spPr>
        <a:xfrm>
          <a:off x="3602476" y="417037"/>
          <a:ext cx="4006051" cy="4006051"/>
        </a:xfrm>
        <a:custGeom>
          <a:avLst/>
          <a:gdLst/>
          <a:ahLst/>
          <a:cxnLst/>
          <a:rect l="0" t="0" r="0" b="0"/>
          <a:pathLst>
            <a:path>
              <a:moveTo>
                <a:pt x="3968815" y="1618604"/>
              </a:moveTo>
              <a:arcTo wR="2003025" hR="2003025" stAng="20936108" swAng="981262"/>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ED54E0E-527D-40F6-ABF3-C21B9ABE54AA}">
      <dsp:nvSpPr>
        <dsp:cNvPr id="0" name=""/>
        <dsp:cNvSpPr/>
      </dsp:nvSpPr>
      <dsp:spPr>
        <a:xfrm>
          <a:off x="6591439" y="2790483"/>
          <a:ext cx="1708780"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Publication</a:t>
          </a:r>
        </a:p>
      </dsp:txBody>
      <dsp:txXfrm>
        <a:off x="6632944" y="2831988"/>
        <a:ext cx="1625770" cy="767214"/>
      </dsp:txXfrm>
    </dsp:sp>
    <dsp:sp modelId="{90D261CF-BED1-4952-BB5A-BCCE4A2FC253}">
      <dsp:nvSpPr>
        <dsp:cNvPr id="0" name=""/>
        <dsp:cNvSpPr/>
      </dsp:nvSpPr>
      <dsp:spPr>
        <a:xfrm>
          <a:off x="3595718" y="431877"/>
          <a:ext cx="4006051" cy="4006051"/>
        </a:xfrm>
        <a:custGeom>
          <a:avLst/>
          <a:gdLst/>
          <a:ahLst/>
          <a:cxnLst/>
          <a:rect l="0" t="0" r="0" b="0"/>
          <a:pathLst>
            <a:path>
              <a:moveTo>
                <a:pt x="3491356" y="3343541"/>
              </a:moveTo>
              <a:arcTo wR="2003025" hR="2003025" stAng="2520531" swAng="911447"/>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7364FA7-8909-44B6-BF70-DFFEDE063DA8}">
      <dsp:nvSpPr>
        <dsp:cNvPr id="0" name=""/>
        <dsp:cNvSpPr/>
      </dsp:nvSpPr>
      <dsp:spPr>
        <a:xfrm>
          <a:off x="4683767" y="4007751"/>
          <a:ext cx="1849290"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Dissemination &amp; Access</a:t>
          </a:r>
        </a:p>
      </dsp:txBody>
      <dsp:txXfrm>
        <a:off x="4725272" y="4049256"/>
        <a:ext cx="1766280" cy="767214"/>
      </dsp:txXfrm>
    </dsp:sp>
    <dsp:sp modelId="{774C2D48-F081-4BE3-B68F-C2F81650DB5B}">
      <dsp:nvSpPr>
        <dsp:cNvPr id="0" name=""/>
        <dsp:cNvSpPr/>
      </dsp:nvSpPr>
      <dsp:spPr>
        <a:xfrm>
          <a:off x="3682883" y="469340"/>
          <a:ext cx="4006051" cy="4006051"/>
        </a:xfrm>
        <a:custGeom>
          <a:avLst/>
          <a:gdLst/>
          <a:ahLst/>
          <a:cxnLst/>
          <a:rect l="0" t="0" r="0" b="0"/>
          <a:pathLst>
            <a:path>
              <a:moveTo>
                <a:pt x="856588" y="3645521"/>
              </a:moveTo>
              <a:arcTo wR="2003025" hR="2003025" stAng="7494868" swAng="892255"/>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EBEF58-63AB-48CA-B28F-1A5A6CA3A7F7}">
      <dsp:nvSpPr>
        <dsp:cNvPr id="0" name=""/>
        <dsp:cNvSpPr/>
      </dsp:nvSpPr>
      <dsp:spPr>
        <a:xfrm>
          <a:off x="2973093" y="2780202"/>
          <a:ext cx="1657466"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Preservation</a:t>
          </a:r>
        </a:p>
      </dsp:txBody>
      <dsp:txXfrm>
        <a:off x="3014598" y="2821707"/>
        <a:ext cx="1574456" cy="767214"/>
      </dsp:txXfrm>
    </dsp:sp>
    <dsp:sp modelId="{E4A971D3-5EB7-42C7-8855-E89DD4A56237}">
      <dsp:nvSpPr>
        <dsp:cNvPr id="0" name=""/>
        <dsp:cNvSpPr/>
      </dsp:nvSpPr>
      <dsp:spPr>
        <a:xfrm>
          <a:off x="3627351" y="347891"/>
          <a:ext cx="4006051" cy="4006051"/>
        </a:xfrm>
        <a:custGeom>
          <a:avLst/>
          <a:gdLst/>
          <a:ahLst/>
          <a:cxnLst/>
          <a:rect l="0" t="0" r="0" b="0"/>
          <a:pathLst>
            <a:path>
              <a:moveTo>
                <a:pt x="15241" y="2249658"/>
              </a:moveTo>
              <a:arcTo wR="2003025" hR="2003025" stAng="10375633" swAng="969044"/>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82C8A0B-A90A-4BDC-9C1B-EB6943C1FEBD}">
      <dsp:nvSpPr>
        <dsp:cNvPr id="0" name=""/>
        <dsp:cNvSpPr/>
      </dsp:nvSpPr>
      <dsp:spPr>
        <a:xfrm>
          <a:off x="3219722" y="1003213"/>
          <a:ext cx="1308037" cy="8502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Reuse</a:t>
          </a:r>
        </a:p>
      </dsp:txBody>
      <dsp:txXfrm>
        <a:off x="3261227" y="1044718"/>
        <a:ext cx="1225027" cy="767214"/>
      </dsp:txXfrm>
    </dsp:sp>
    <dsp:sp modelId="{669134BA-6EA3-4874-8986-00E190372976}">
      <dsp:nvSpPr>
        <dsp:cNvPr id="0" name=""/>
        <dsp:cNvSpPr/>
      </dsp:nvSpPr>
      <dsp:spPr>
        <a:xfrm>
          <a:off x="3605386" y="426812"/>
          <a:ext cx="4006051" cy="4006051"/>
        </a:xfrm>
        <a:custGeom>
          <a:avLst/>
          <a:gdLst/>
          <a:ahLst/>
          <a:cxnLst/>
          <a:rect l="0" t="0" r="0" b="0"/>
          <a:pathLst>
            <a:path>
              <a:moveTo>
                <a:pt x="728406" y="457885"/>
              </a:moveTo>
              <a:arcTo wR="2003025" hR="2003025" stAng="13828803" swAng="923973"/>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1532-067E-4F12-A126-41A684D35B10}">
      <dsp:nvSpPr>
        <dsp:cNvPr id="0" name=""/>
        <dsp:cNvSpPr/>
      </dsp:nvSpPr>
      <dsp:spPr>
        <a:xfrm>
          <a:off x="2290734" y="1685"/>
          <a:ext cx="1040202" cy="6761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Creation</a:t>
          </a:r>
        </a:p>
      </dsp:txBody>
      <dsp:txXfrm>
        <a:off x="2323740" y="34691"/>
        <a:ext cx="974190" cy="610119"/>
      </dsp:txXfrm>
    </dsp:sp>
    <dsp:sp modelId="{0331635D-8849-498F-AD4B-BE896543A9EC}">
      <dsp:nvSpPr>
        <dsp:cNvPr id="0" name=""/>
        <dsp:cNvSpPr/>
      </dsp:nvSpPr>
      <dsp:spPr>
        <a:xfrm>
          <a:off x="1216548" y="339751"/>
          <a:ext cx="3188573" cy="3188573"/>
        </a:xfrm>
        <a:custGeom>
          <a:avLst/>
          <a:gdLst/>
          <a:ahLst/>
          <a:cxnLst/>
          <a:rect l="0" t="0" r="0" b="0"/>
          <a:pathLst>
            <a:path>
              <a:moveTo>
                <a:pt x="2245520" y="139073"/>
              </a:moveTo>
              <a:arcTo wR="1594286" hR="1594286" stAng="17646562" swAng="925167"/>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371DF61-0D5D-47D2-AD6D-265E2FD63463}">
      <dsp:nvSpPr>
        <dsp:cNvPr id="0" name=""/>
        <dsp:cNvSpPr/>
      </dsp:nvSpPr>
      <dsp:spPr>
        <a:xfrm>
          <a:off x="3473263" y="798829"/>
          <a:ext cx="1436530" cy="6761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Evaluation</a:t>
          </a:r>
          <a:endParaRPr lang="en-US" sz="1800" kern="1200" dirty="0"/>
        </a:p>
      </dsp:txBody>
      <dsp:txXfrm>
        <a:off x="3506269" y="831835"/>
        <a:ext cx="1370518" cy="610119"/>
      </dsp:txXfrm>
    </dsp:sp>
    <dsp:sp modelId="{D87AEA69-E7E0-4706-94A8-3F84B1B99408}">
      <dsp:nvSpPr>
        <dsp:cNvPr id="0" name=""/>
        <dsp:cNvSpPr/>
      </dsp:nvSpPr>
      <dsp:spPr>
        <a:xfrm>
          <a:off x="1214232" y="331977"/>
          <a:ext cx="3188573" cy="3188573"/>
        </a:xfrm>
        <a:custGeom>
          <a:avLst/>
          <a:gdLst/>
          <a:ahLst/>
          <a:cxnLst/>
          <a:rect l="0" t="0" r="0" b="0"/>
          <a:pathLst>
            <a:path>
              <a:moveTo>
                <a:pt x="3158898" y="1288116"/>
              </a:moveTo>
              <a:arcTo wR="1594286" hR="1594286" stAng="20935682" swAng="982070"/>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ED54E0E-527D-40F6-ABF3-C21B9ABE54AA}">
      <dsp:nvSpPr>
        <dsp:cNvPr id="0" name=""/>
        <dsp:cNvSpPr/>
      </dsp:nvSpPr>
      <dsp:spPr>
        <a:xfrm>
          <a:off x="3593863" y="2221387"/>
          <a:ext cx="1358889" cy="6761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Publication</a:t>
          </a:r>
          <a:endParaRPr lang="en-US" sz="2000" kern="1200" dirty="0"/>
        </a:p>
      </dsp:txBody>
      <dsp:txXfrm>
        <a:off x="3626869" y="2254393"/>
        <a:ext cx="1292877" cy="610119"/>
      </dsp:txXfrm>
    </dsp:sp>
    <dsp:sp modelId="{90D261CF-BED1-4952-BB5A-BCCE4A2FC253}">
      <dsp:nvSpPr>
        <dsp:cNvPr id="0" name=""/>
        <dsp:cNvSpPr/>
      </dsp:nvSpPr>
      <dsp:spPr>
        <a:xfrm>
          <a:off x="1208862" y="343773"/>
          <a:ext cx="3188573" cy="3188573"/>
        </a:xfrm>
        <a:custGeom>
          <a:avLst/>
          <a:gdLst/>
          <a:ahLst/>
          <a:cxnLst/>
          <a:rect l="0" t="0" r="0" b="0"/>
          <a:pathLst>
            <a:path>
              <a:moveTo>
                <a:pt x="2779005" y="2661147"/>
              </a:moveTo>
              <a:arcTo wR="1594286" hR="1594286" stAng="2520218" swAng="912896"/>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7364FA7-8909-44B6-BF70-DFFEDE063DA8}">
      <dsp:nvSpPr>
        <dsp:cNvPr id="0" name=""/>
        <dsp:cNvSpPr/>
      </dsp:nvSpPr>
      <dsp:spPr>
        <a:xfrm>
          <a:off x="2075521" y="3190259"/>
          <a:ext cx="1470628" cy="6761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Dissemination &amp; Access</a:t>
          </a:r>
        </a:p>
      </dsp:txBody>
      <dsp:txXfrm>
        <a:off x="2108527" y="3223265"/>
        <a:ext cx="1404616" cy="610119"/>
      </dsp:txXfrm>
    </dsp:sp>
    <dsp:sp modelId="{774C2D48-F081-4BE3-B68F-C2F81650DB5B}">
      <dsp:nvSpPr>
        <dsp:cNvPr id="0" name=""/>
        <dsp:cNvSpPr/>
      </dsp:nvSpPr>
      <dsp:spPr>
        <a:xfrm>
          <a:off x="1278155" y="373519"/>
          <a:ext cx="3188573" cy="3188573"/>
        </a:xfrm>
        <a:custGeom>
          <a:avLst/>
          <a:gdLst/>
          <a:ahLst/>
          <a:cxnLst/>
          <a:rect l="0" t="0" r="0" b="0"/>
          <a:pathLst>
            <a:path>
              <a:moveTo>
                <a:pt x="682300" y="2901968"/>
              </a:moveTo>
              <a:arcTo wR="1594286" hR="1594286" stAng="7493531" swAng="893701"/>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EBEF58-63AB-48CA-B28F-1A5A6CA3A7F7}">
      <dsp:nvSpPr>
        <dsp:cNvPr id="0" name=""/>
        <dsp:cNvSpPr/>
      </dsp:nvSpPr>
      <dsp:spPr>
        <a:xfrm>
          <a:off x="713861" y="2213204"/>
          <a:ext cx="1318082" cy="6761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Preservation</a:t>
          </a:r>
        </a:p>
      </dsp:txBody>
      <dsp:txXfrm>
        <a:off x="746867" y="2246210"/>
        <a:ext cx="1252070" cy="610119"/>
      </dsp:txXfrm>
    </dsp:sp>
    <dsp:sp modelId="{E4A971D3-5EB7-42C7-8855-E89DD4A56237}">
      <dsp:nvSpPr>
        <dsp:cNvPr id="0" name=""/>
        <dsp:cNvSpPr/>
      </dsp:nvSpPr>
      <dsp:spPr>
        <a:xfrm>
          <a:off x="1234031" y="276986"/>
          <a:ext cx="3188573" cy="3188573"/>
        </a:xfrm>
        <a:custGeom>
          <a:avLst/>
          <a:gdLst/>
          <a:ahLst/>
          <a:cxnLst/>
          <a:rect l="0" t="0" r="0" b="0"/>
          <a:pathLst>
            <a:path>
              <a:moveTo>
                <a:pt x="12148" y="1790723"/>
              </a:moveTo>
              <a:arcTo wR="1594286" hR="1594286" stAng="10375346" swAng="969851"/>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82C8A0B-A90A-4BDC-9C1B-EB6943C1FEBD}">
      <dsp:nvSpPr>
        <dsp:cNvPr id="0" name=""/>
        <dsp:cNvSpPr/>
      </dsp:nvSpPr>
      <dsp:spPr>
        <a:xfrm>
          <a:off x="910041" y="798829"/>
          <a:ext cx="1040202" cy="6761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Reuse</a:t>
          </a:r>
          <a:endParaRPr lang="en-US" sz="2000" kern="1200" dirty="0"/>
        </a:p>
      </dsp:txBody>
      <dsp:txXfrm>
        <a:off x="943047" y="831835"/>
        <a:ext cx="974190" cy="610119"/>
      </dsp:txXfrm>
    </dsp:sp>
    <dsp:sp modelId="{669134BA-6EA3-4874-8986-00E190372976}">
      <dsp:nvSpPr>
        <dsp:cNvPr id="0" name=""/>
        <dsp:cNvSpPr/>
      </dsp:nvSpPr>
      <dsp:spPr>
        <a:xfrm>
          <a:off x="1216548" y="339751"/>
          <a:ext cx="3188573" cy="3188573"/>
        </a:xfrm>
        <a:custGeom>
          <a:avLst/>
          <a:gdLst/>
          <a:ahLst/>
          <a:cxnLst/>
          <a:rect l="0" t="0" r="0" b="0"/>
          <a:pathLst>
            <a:path>
              <a:moveTo>
                <a:pt x="579577" y="364606"/>
              </a:moveTo>
              <a:arcTo wR="1594286" hR="1594286" stAng="13828271" swAng="925167"/>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10E14-46C7-5E43-80D5-BE703FC00A71}"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40FE3-FFCF-494F-A9D5-31542EB101AA}" type="slidenum">
              <a:rPr lang="en-US" smtClean="0"/>
              <a:t>‹#›</a:t>
            </a:fld>
            <a:endParaRPr lang="en-US"/>
          </a:p>
        </p:txBody>
      </p:sp>
    </p:spTree>
    <p:extLst>
      <p:ext uri="{BB962C8B-B14F-4D97-AF65-F5344CB8AC3E}">
        <p14:creationId xmlns:p14="http://schemas.microsoft.com/office/powerpoint/2010/main" val="426986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crl.libguides.com/scholcomm/toolki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40FE3-FFCF-494F-A9D5-31542EB101AA}" type="slidenum">
              <a:rPr lang="en-US" smtClean="0"/>
              <a:t>3</a:t>
            </a:fld>
            <a:endParaRPr lang="en-US"/>
          </a:p>
        </p:txBody>
      </p:sp>
    </p:spTree>
    <p:extLst>
      <p:ext uri="{BB962C8B-B14F-4D97-AF65-F5344CB8AC3E}">
        <p14:creationId xmlns:p14="http://schemas.microsoft.com/office/powerpoint/2010/main" val="342927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meantime, consider these questions!</a:t>
            </a:r>
          </a:p>
        </p:txBody>
      </p:sp>
      <p:sp>
        <p:nvSpPr>
          <p:cNvPr id="4" name="Slide Number Placeholder 3"/>
          <p:cNvSpPr>
            <a:spLocks noGrp="1"/>
          </p:cNvSpPr>
          <p:nvPr>
            <p:ph type="sldNum" sz="quarter" idx="5"/>
          </p:nvPr>
        </p:nvSpPr>
        <p:spPr/>
        <p:txBody>
          <a:bodyPr/>
          <a:lstStyle/>
          <a:p>
            <a:fld id="{3D39920B-740D-4E90-9477-B72524DEE1C2}" type="slidenum">
              <a:rPr lang="en-US" smtClean="0"/>
              <a:t>50</a:t>
            </a:fld>
            <a:endParaRPr lang="en-US"/>
          </a:p>
        </p:txBody>
      </p:sp>
    </p:spTree>
    <p:extLst>
      <p:ext uri="{BB962C8B-B14F-4D97-AF65-F5344CB8AC3E}">
        <p14:creationId xmlns:p14="http://schemas.microsoft.com/office/powerpoint/2010/main" val="382918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9920B-740D-4E90-9477-B72524DEE1C2}" type="slidenum">
              <a:rPr lang="en-US" smtClean="0"/>
              <a:t>51</a:t>
            </a:fld>
            <a:endParaRPr lang="en-US"/>
          </a:p>
        </p:txBody>
      </p:sp>
    </p:spTree>
    <p:extLst>
      <p:ext uri="{BB962C8B-B14F-4D97-AF65-F5344CB8AC3E}">
        <p14:creationId xmlns:p14="http://schemas.microsoft.com/office/powerpoint/2010/main" val="4148725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52</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53</a:t>
            </a:fld>
            <a:endParaRPr lang="en-US"/>
          </a:p>
        </p:txBody>
      </p:sp>
    </p:spTree>
    <p:extLst>
      <p:ext uri="{BB962C8B-B14F-4D97-AF65-F5344CB8AC3E}">
        <p14:creationId xmlns:p14="http://schemas.microsoft.com/office/powerpoint/2010/main" val="372763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54</a:t>
            </a:fld>
            <a:endParaRPr lang="en-US"/>
          </a:p>
        </p:txBody>
      </p:sp>
    </p:spTree>
    <p:extLst>
      <p:ext uri="{BB962C8B-B14F-4D97-AF65-F5344CB8AC3E}">
        <p14:creationId xmlns:p14="http://schemas.microsoft.com/office/powerpoint/2010/main" val="1233045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55</a:t>
            </a:fld>
            <a:endParaRPr lang="en-US"/>
          </a:p>
        </p:txBody>
      </p:sp>
    </p:spTree>
    <p:extLst>
      <p:ext uri="{BB962C8B-B14F-4D97-AF65-F5344CB8AC3E}">
        <p14:creationId xmlns:p14="http://schemas.microsoft.com/office/powerpoint/2010/main" val="465852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57</a:t>
            </a:fld>
            <a:endParaRPr lang="en-US"/>
          </a:p>
        </p:txBody>
      </p:sp>
    </p:spTree>
    <p:extLst>
      <p:ext uri="{BB962C8B-B14F-4D97-AF65-F5344CB8AC3E}">
        <p14:creationId xmlns:p14="http://schemas.microsoft.com/office/powerpoint/2010/main" val="3988440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62</a:t>
            </a:fld>
            <a:endParaRPr lang="en-US"/>
          </a:p>
        </p:txBody>
      </p:sp>
    </p:spTree>
    <p:extLst>
      <p:ext uri="{BB962C8B-B14F-4D97-AF65-F5344CB8AC3E}">
        <p14:creationId xmlns:p14="http://schemas.microsoft.com/office/powerpoint/2010/main" val="744047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63</a:t>
            </a:fld>
            <a:endParaRPr lang="en-US"/>
          </a:p>
        </p:txBody>
      </p:sp>
    </p:spTree>
    <p:extLst>
      <p:ext uri="{BB962C8B-B14F-4D97-AF65-F5344CB8AC3E}">
        <p14:creationId xmlns:p14="http://schemas.microsoft.com/office/powerpoint/2010/main" val="1495799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65</a:t>
            </a:fld>
            <a:endParaRPr lang="en-US"/>
          </a:p>
        </p:txBody>
      </p:sp>
    </p:spTree>
    <p:extLst>
      <p:ext uri="{BB962C8B-B14F-4D97-AF65-F5344CB8AC3E}">
        <p14:creationId xmlns:p14="http://schemas.microsoft.com/office/powerpoint/2010/main" val="1588769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Emily Spracklin. I’m going to be talking about Scholarly Communication and Generative AI. </a:t>
            </a:r>
          </a:p>
        </p:txBody>
      </p:sp>
      <p:sp>
        <p:nvSpPr>
          <p:cNvPr id="4" name="Slide Number Placeholder 3"/>
          <p:cNvSpPr>
            <a:spLocks noGrp="1"/>
          </p:cNvSpPr>
          <p:nvPr>
            <p:ph type="sldNum" sz="quarter" idx="5"/>
          </p:nvPr>
        </p:nvSpPr>
        <p:spPr/>
        <p:txBody>
          <a:bodyPr/>
          <a:lstStyle/>
          <a:p>
            <a:fld id="{3D39920B-740D-4E90-9477-B72524DEE1C2}" type="slidenum">
              <a:rPr lang="en-US" smtClean="0"/>
              <a:t>42</a:t>
            </a:fld>
            <a:endParaRPr lang="en-US"/>
          </a:p>
        </p:txBody>
      </p:sp>
    </p:spTree>
    <p:extLst>
      <p:ext uri="{BB962C8B-B14F-4D97-AF65-F5344CB8AC3E}">
        <p14:creationId xmlns:p14="http://schemas.microsoft.com/office/powerpoint/2010/main" val="413018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66</a:t>
            </a:fld>
            <a:endParaRPr lang="en-US"/>
          </a:p>
        </p:txBody>
      </p:sp>
    </p:spTree>
    <p:extLst>
      <p:ext uri="{BB962C8B-B14F-4D97-AF65-F5344CB8AC3E}">
        <p14:creationId xmlns:p14="http://schemas.microsoft.com/office/powerpoint/2010/main" val="206508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47BBFA0-8DFD-6140-B432-CCF786BB7989}" type="slidenum">
              <a:rPr lang="en-US" smtClean="0"/>
              <a:t>67</a:t>
            </a:fld>
            <a:endParaRPr lang="en-US"/>
          </a:p>
        </p:txBody>
      </p:sp>
    </p:spTree>
    <p:extLst>
      <p:ext uri="{BB962C8B-B14F-4D97-AF65-F5344CB8AC3E}">
        <p14:creationId xmlns:p14="http://schemas.microsoft.com/office/powerpoint/2010/main" val="931390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7E9F2-E50C-DFD3-B439-0B3848789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6E208-E172-1BEE-7100-556D730CF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D51DF-FCE5-8A24-7B37-2CA2342635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394317-660B-5B21-FB81-FEA5227AAFC1}"/>
              </a:ext>
            </a:extLst>
          </p:cNvPr>
          <p:cNvSpPr>
            <a:spLocks noGrp="1"/>
          </p:cNvSpPr>
          <p:nvPr>
            <p:ph type="sldNum" sz="quarter" idx="5"/>
          </p:nvPr>
        </p:nvSpPr>
        <p:spPr/>
        <p:txBody>
          <a:bodyPr/>
          <a:lstStyle/>
          <a:p>
            <a:fld id="{0E5EDF21-D904-EA4D-9819-FAF6ADFDC448}" type="slidenum">
              <a:rPr lang="en-US" smtClean="0"/>
              <a:t>68</a:t>
            </a:fld>
            <a:endParaRPr lang="en-US"/>
          </a:p>
        </p:txBody>
      </p:sp>
    </p:spTree>
    <p:extLst>
      <p:ext uri="{BB962C8B-B14F-4D97-AF65-F5344CB8AC3E}">
        <p14:creationId xmlns:p14="http://schemas.microsoft.com/office/powerpoint/2010/main" val="401935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ffectLst/>
            </a:endParaRPr>
          </a:p>
        </p:txBody>
      </p:sp>
      <p:sp>
        <p:nvSpPr>
          <p:cNvPr id="4" name="Slide Number Placeholder 3"/>
          <p:cNvSpPr>
            <a:spLocks noGrp="1"/>
          </p:cNvSpPr>
          <p:nvPr>
            <p:ph type="sldNum" sz="quarter" idx="5"/>
          </p:nvPr>
        </p:nvSpPr>
        <p:spPr/>
        <p:txBody>
          <a:bodyPr/>
          <a:lstStyle/>
          <a:p>
            <a:fld id="{0E5EDF21-D904-EA4D-9819-FAF6ADFDC448}" type="slidenum">
              <a:rPr lang="en-US" smtClean="0"/>
              <a:t>69</a:t>
            </a:fld>
            <a:endParaRPr lang="en-US"/>
          </a:p>
        </p:txBody>
      </p:sp>
    </p:spTree>
    <p:extLst>
      <p:ext uri="{BB962C8B-B14F-4D97-AF65-F5344CB8AC3E}">
        <p14:creationId xmlns:p14="http://schemas.microsoft.com/office/powerpoint/2010/main" val="2418858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667E2-9BA4-1A56-77D4-E5AA2F71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826C2-41E0-4990-5881-E599D9DA2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E1025-23A4-D5FC-7EF5-94A70961129D}"/>
              </a:ext>
            </a:extLst>
          </p:cNvPr>
          <p:cNvSpPr>
            <a:spLocks noGrp="1"/>
          </p:cNvSpPr>
          <p:nvPr>
            <p:ph type="body" idx="1"/>
          </p:nvPr>
        </p:nvSpPr>
        <p:spPr/>
        <p:txBody>
          <a:bodyPr/>
          <a:lstStyle/>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40F37E8-8FAA-8ED9-ED5F-85174B887CF1}"/>
              </a:ext>
            </a:extLst>
          </p:cNvPr>
          <p:cNvSpPr>
            <a:spLocks noGrp="1"/>
          </p:cNvSpPr>
          <p:nvPr>
            <p:ph type="sldNum" sz="quarter" idx="5"/>
          </p:nvPr>
        </p:nvSpPr>
        <p:spPr/>
        <p:txBody>
          <a:bodyPr/>
          <a:lstStyle/>
          <a:p>
            <a:fld id="{0E5EDF21-D904-EA4D-9819-FAF6ADFDC448}" type="slidenum">
              <a:rPr lang="en-US" smtClean="0"/>
              <a:t>70</a:t>
            </a:fld>
            <a:endParaRPr lang="en-US"/>
          </a:p>
        </p:txBody>
      </p:sp>
    </p:spTree>
    <p:extLst>
      <p:ext uri="{BB962C8B-B14F-4D97-AF65-F5344CB8AC3E}">
        <p14:creationId xmlns:p14="http://schemas.microsoft.com/office/powerpoint/2010/main" val="1301829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8AA2-136D-39D3-01F8-89E59A294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C5E14-F511-51F0-402A-070B54D36C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14AA2-8FEB-202C-7D4C-9E6EB05B0618}"/>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726007E-708D-0A4B-ADF9-42B1823CBB3C}"/>
              </a:ext>
            </a:extLst>
          </p:cNvPr>
          <p:cNvSpPr>
            <a:spLocks noGrp="1"/>
          </p:cNvSpPr>
          <p:nvPr>
            <p:ph type="sldNum" sz="quarter" idx="5"/>
          </p:nvPr>
        </p:nvSpPr>
        <p:spPr/>
        <p:txBody>
          <a:bodyPr/>
          <a:lstStyle/>
          <a:p>
            <a:fld id="{0E5EDF21-D904-EA4D-9819-FAF6ADFDC448}" type="slidenum">
              <a:rPr lang="en-US" smtClean="0"/>
              <a:t>71</a:t>
            </a:fld>
            <a:endParaRPr lang="en-US"/>
          </a:p>
        </p:txBody>
      </p:sp>
    </p:spTree>
    <p:extLst>
      <p:ext uri="{BB962C8B-B14F-4D97-AF65-F5344CB8AC3E}">
        <p14:creationId xmlns:p14="http://schemas.microsoft.com/office/powerpoint/2010/main" val="3496407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86B87-71B5-D164-F76A-57D50E9EB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24AF3-6902-BB68-B4F3-599F16FA1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D42EC-6785-8889-C4AB-AD55FDDB6EAE}"/>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5A4C17A-1B65-A40C-15DF-8CAD1AF2724D}"/>
              </a:ext>
            </a:extLst>
          </p:cNvPr>
          <p:cNvSpPr>
            <a:spLocks noGrp="1"/>
          </p:cNvSpPr>
          <p:nvPr>
            <p:ph type="sldNum" sz="quarter" idx="5"/>
          </p:nvPr>
        </p:nvSpPr>
        <p:spPr/>
        <p:txBody>
          <a:bodyPr/>
          <a:lstStyle/>
          <a:p>
            <a:fld id="{0E5EDF21-D904-EA4D-9819-FAF6ADFDC448}" type="slidenum">
              <a:rPr lang="en-US" smtClean="0"/>
              <a:t>72</a:t>
            </a:fld>
            <a:endParaRPr lang="en-US"/>
          </a:p>
        </p:txBody>
      </p:sp>
    </p:spTree>
    <p:extLst>
      <p:ext uri="{BB962C8B-B14F-4D97-AF65-F5344CB8AC3E}">
        <p14:creationId xmlns:p14="http://schemas.microsoft.com/office/powerpoint/2010/main" val="185057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Conversations about the impacts of Generative AI in higher education tend to center around student learning, engagement, and academic honesty. But how is generative AI impacting scholarly communication, specifically faculty research, writing, and peer-review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Scholarly Communication refers to the </a:t>
            </a:r>
            <a:r>
              <a:rPr lang="en-US" sz="1200" kern="1200" dirty="0">
                <a:solidFill>
                  <a:schemeClr val="tx1"/>
                </a:solidFill>
                <a:effectLst/>
                <a:latin typeface="+mn-lt"/>
                <a:ea typeface="+mn-ea"/>
                <a:cs typeface="+mn-cs"/>
              </a:rPr>
              <a:t>“the system through which research and other scholarly writings are created, evaluated, disseminated, and preserved …” (</a:t>
            </a:r>
            <a:r>
              <a:rPr lang="en-US" sz="1200" u="sng" kern="1200" dirty="0">
                <a:solidFill>
                  <a:schemeClr val="tx1"/>
                </a:solidFill>
                <a:effectLst/>
                <a:latin typeface="+mn-lt"/>
                <a:ea typeface="+mn-ea"/>
                <a:cs typeface="+mn-cs"/>
                <a:hlinkClick r:id="rId3"/>
              </a:rPr>
              <a:t>Association of College and Research Libraries, 2003</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trailer will describe a small portion of AI’s impacts on three stages of scholarly communication in order to spark interest, prompt critical </a:t>
            </a:r>
            <a:r>
              <a:rPr lang="en-US" sz="1200" kern="1200">
                <a:solidFill>
                  <a:schemeClr val="tx1"/>
                </a:solidFill>
                <a:effectLst/>
                <a:latin typeface="+mn-lt"/>
                <a:ea typeface="+mn-ea"/>
                <a:cs typeface="+mn-cs"/>
              </a:rPr>
              <a:t>reflection and </a:t>
            </a:r>
            <a:r>
              <a:rPr lang="en-US" sz="1200" kern="1200" dirty="0">
                <a:solidFill>
                  <a:schemeClr val="tx1"/>
                </a:solidFill>
                <a:effectLst/>
                <a:latin typeface="+mn-lt"/>
                <a:ea typeface="+mn-ea"/>
                <a:cs typeface="+mn-cs"/>
              </a:rPr>
              <a:t>action. </a:t>
            </a:r>
          </a:p>
        </p:txBody>
      </p:sp>
      <p:sp>
        <p:nvSpPr>
          <p:cNvPr id="4" name="Slide Number Placeholder 3"/>
          <p:cNvSpPr>
            <a:spLocks noGrp="1"/>
          </p:cNvSpPr>
          <p:nvPr>
            <p:ph type="sldNum" sz="quarter" idx="5"/>
          </p:nvPr>
        </p:nvSpPr>
        <p:spPr/>
        <p:txBody>
          <a:bodyPr/>
          <a:lstStyle/>
          <a:p>
            <a:fld id="{3D39920B-740D-4E90-9477-B72524DEE1C2}" type="slidenum">
              <a:rPr lang="en-US" smtClean="0"/>
              <a:t>43</a:t>
            </a:fld>
            <a:endParaRPr lang="en-US"/>
          </a:p>
        </p:txBody>
      </p:sp>
    </p:spTree>
    <p:extLst>
      <p:ext uri="{BB962C8B-B14F-4D97-AF65-F5344CB8AC3E}">
        <p14:creationId xmlns:p14="http://schemas.microsoft.com/office/powerpoint/2010/main" val="71563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is generative AI impacting scholarly communication? Absolutely. Yes. This is an egregious example of generative ai showing up in a published, peer-reviewed journal. But how did it happen? And why?</a:t>
            </a:r>
          </a:p>
          <a:p>
            <a:endParaRPr lang="en-US" dirty="0"/>
          </a:p>
        </p:txBody>
      </p:sp>
      <p:sp>
        <p:nvSpPr>
          <p:cNvPr id="4" name="Slide Number Placeholder 3"/>
          <p:cNvSpPr>
            <a:spLocks noGrp="1"/>
          </p:cNvSpPr>
          <p:nvPr>
            <p:ph type="sldNum" sz="quarter" idx="5"/>
          </p:nvPr>
        </p:nvSpPr>
        <p:spPr/>
        <p:txBody>
          <a:bodyPr/>
          <a:lstStyle/>
          <a:p>
            <a:fld id="{3D39920B-740D-4E90-9477-B72524DEE1C2}" type="slidenum">
              <a:rPr lang="en-US" smtClean="0"/>
              <a:t>44</a:t>
            </a:fld>
            <a:endParaRPr lang="en-US"/>
          </a:p>
        </p:txBody>
      </p:sp>
    </p:spTree>
    <p:extLst>
      <p:ext uri="{BB962C8B-B14F-4D97-AF65-F5344CB8AC3E}">
        <p14:creationId xmlns:p14="http://schemas.microsoft.com/office/powerpoint/2010/main" val="397415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it comes to information creation, scholars use AI to conduct research, analyze data, draft, proofread and edit manuscripts. However, discourse on this topic centers on writing, specifically identifying ethical uses for AI in writing and developing practices for transparent disclosure (Lahar, 2025).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Disclosure agreements are the primary tool for disclosing AI use, but few researchers are willing to claim they using AI beyond editing and proofreading. Meanwhile large-scale text-analyses suggests researchers continue to use it for content generation purposes (Gray, 2024; Strzelecki, 2025). In reviewing the literature, I observe two contradictory values at play: originality &amp; uniformity. And I wonder to what extent GenAI tools uphold normative, oppressive values in scholarly information creation? In a scholarly landscape dominated by English language content, to what extent do GenAI tools uphold and reinforce monolingualism? Or do they expand access to the scholarly conversation?</a:t>
            </a:r>
          </a:p>
        </p:txBody>
      </p:sp>
      <p:sp>
        <p:nvSpPr>
          <p:cNvPr id="4" name="Slide Number Placeholder 3"/>
          <p:cNvSpPr>
            <a:spLocks noGrp="1"/>
          </p:cNvSpPr>
          <p:nvPr>
            <p:ph type="sldNum" sz="quarter" idx="5"/>
          </p:nvPr>
        </p:nvSpPr>
        <p:spPr/>
        <p:txBody>
          <a:bodyPr/>
          <a:lstStyle/>
          <a:p>
            <a:fld id="{3D39920B-740D-4E90-9477-B72524DEE1C2}" type="slidenum">
              <a:rPr lang="en-US" smtClean="0"/>
              <a:t>45</a:t>
            </a:fld>
            <a:endParaRPr lang="en-US"/>
          </a:p>
        </p:txBody>
      </p:sp>
    </p:spTree>
    <p:extLst>
      <p:ext uri="{BB962C8B-B14F-4D97-AF65-F5344CB8AC3E}">
        <p14:creationId xmlns:p14="http://schemas.microsoft.com/office/powerpoint/2010/main" val="20674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evaluation, many journals ban the use of </a:t>
            </a:r>
            <a:r>
              <a:rPr lang="en-US" dirty="0" err="1"/>
              <a:t>GenerativeAI</a:t>
            </a:r>
            <a:r>
              <a:rPr lang="en-US" dirty="0"/>
              <a:t>. However, AI generated articles are making it through peer review (Strzelecki, 2025) and peer-reviewers are using GenAI to conduct their reviews (Lo </a:t>
            </a:r>
            <a:r>
              <a:rPr lang="en-US" dirty="0" err="1"/>
              <a:t>Vechio</a:t>
            </a:r>
            <a:r>
              <a:rPr lang="en-US" dirty="0"/>
              <a:t>, 2025; </a:t>
            </a:r>
            <a:r>
              <a:rPr lang="en-US" dirty="0" err="1"/>
              <a:t>Poissot</a:t>
            </a:r>
            <a:r>
              <a:rPr lang="en-US" dirty="0"/>
              <a:t>, 2025). </a:t>
            </a:r>
          </a:p>
          <a:p>
            <a:endParaRPr lang="en-US" dirty="0"/>
          </a:p>
          <a:p>
            <a:r>
              <a:rPr lang="en-US" dirty="0"/>
              <a:t>Proponents of AI argue it’s more objective and assists faculty with their ever-increasing workloads (Hoyt et al., 2025). To counter this position, listen to how one professor described having his work peer-reviewed by an LLM (</a:t>
            </a:r>
            <a:r>
              <a:rPr lang="en-US" dirty="0" err="1"/>
              <a:t>Poissot</a:t>
            </a:r>
            <a:r>
              <a:rPr lang="en-US" dirty="0"/>
              <a:t>, 2025):</a:t>
            </a:r>
          </a:p>
          <a:p>
            <a:endParaRPr lang="en-US" dirty="0"/>
          </a:p>
          <a:p>
            <a:r>
              <a:rPr lang="en-US" dirty="0"/>
              <a:t>“I submit a manuscript for review in the hope of getting comments from my peers. If this assumption is not met, the entire social contract of peer review is gone…I am fully capable of uploading my writing to ChatGPT (I do not ….) So why would I go through the pretense of peer review if the process is ultimately outsourced to an algorithm? …. Using an LLM to write a review is a sign that you want the recognition of the review without investing into the labor of the review.</a:t>
            </a:r>
          </a:p>
          <a:p>
            <a:endParaRPr lang="en-US" dirty="0"/>
          </a:p>
          <a:p>
            <a:r>
              <a:rPr lang="en-US" dirty="0"/>
              <a:t>Zooming out: Consider, How might existing tenure and promotion metrics incentivize the performance of scholarship over scholarly endeavors themselves?</a:t>
            </a:r>
          </a:p>
        </p:txBody>
      </p:sp>
      <p:sp>
        <p:nvSpPr>
          <p:cNvPr id="4" name="Slide Number Placeholder 3"/>
          <p:cNvSpPr>
            <a:spLocks noGrp="1"/>
          </p:cNvSpPr>
          <p:nvPr>
            <p:ph type="sldNum" sz="quarter" idx="5"/>
          </p:nvPr>
        </p:nvSpPr>
        <p:spPr/>
        <p:txBody>
          <a:bodyPr/>
          <a:lstStyle/>
          <a:p>
            <a:fld id="{3D39920B-740D-4E90-9477-B72524DEE1C2}" type="slidenum">
              <a:rPr lang="en-US" smtClean="0"/>
              <a:t>46</a:t>
            </a:fld>
            <a:endParaRPr lang="en-US"/>
          </a:p>
        </p:txBody>
      </p:sp>
    </p:spTree>
    <p:extLst>
      <p:ext uri="{BB962C8B-B14F-4D97-AF65-F5344CB8AC3E}">
        <p14:creationId xmlns:p14="http://schemas.microsoft.com/office/powerpoint/2010/main" val="297343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Publication. The publication of scholarly information is dominated by a handful of publishers who profit from the labor of scholars and public investments in research. </a:t>
            </a:r>
          </a:p>
          <a:p>
            <a:endParaRPr lang="en-US" dirty="0"/>
          </a:p>
          <a:p>
            <a:r>
              <a:rPr lang="en-US" dirty="0"/>
              <a:t>In fact, profit margins for scholarly publishing companies exceed those of more famous tech companies, like Google (</a:t>
            </a:r>
            <a:r>
              <a:rPr lang="en-US" dirty="0" err="1"/>
              <a:t>Abizadeh</a:t>
            </a:r>
            <a:r>
              <a:rPr lang="en-US" dirty="0"/>
              <a:t>, 2024). As publishers increase the price of scholarly information at rates higher than inflation, the institutions, like Western, whose faculty and staff create this information can not afford to access their own content.</a:t>
            </a:r>
          </a:p>
          <a:p>
            <a:endParaRPr lang="en-US" dirty="0"/>
          </a:p>
          <a:p>
            <a:r>
              <a:rPr lang="en-US" dirty="0"/>
              <a:t>So what does GenAI have to do with this, well scholarly publishers like Wiley and Springer have signed contracts licensing their content – your scholarly work - to LLMs. This means publishers are selling your content to these LLMs who then charge or are planning to charge users additional fees to access that body of information.</a:t>
            </a:r>
          </a:p>
          <a:p>
            <a:endParaRPr lang="en-US" dirty="0"/>
          </a:p>
          <a:p>
            <a:r>
              <a:rPr lang="en-US" dirty="0"/>
              <a:t>As much as we discuss “disclosure agreements” and ethical use in writing, we must focus more attention on consent and taking back collective/public ownership of the scholarly conversation. That is, do you consent to your content being licensed to LLMs?</a:t>
            </a:r>
          </a:p>
        </p:txBody>
      </p:sp>
      <p:sp>
        <p:nvSpPr>
          <p:cNvPr id="4" name="Slide Number Placeholder 3"/>
          <p:cNvSpPr>
            <a:spLocks noGrp="1"/>
          </p:cNvSpPr>
          <p:nvPr>
            <p:ph type="sldNum" sz="quarter" idx="5"/>
          </p:nvPr>
        </p:nvSpPr>
        <p:spPr/>
        <p:txBody>
          <a:bodyPr/>
          <a:lstStyle/>
          <a:p>
            <a:fld id="{3D39920B-740D-4E90-9477-B72524DEE1C2}" type="slidenum">
              <a:rPr lang="en-US" smtClean="0"/>
              <a:t>47</a:t>
            </a:fld>
            <a:endParaRPr lang="en-US"/>
          </a:p>
        </p:txBody>
      </p:sp>
    </p:spTree>
    <p:extLst>
      <p:ext uri="{BB962C8B-B14F-4D97-AF65-F5344CB8AC3E}">
        <p14:creationId xmlns:p14="http://schemas.microsoft.com/office/powerpoint/2010/main" val="343833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library today, we see that some publishers are incorporating AI tools into their discovery platforms. Some of these publishers, like Oxford, do not allow institutions to opt-out.</a:t>
            </a:r>
          </a:p>
          <a:p>
            <a:endParaRPr lang="en-US" dirty="0"/>
          </a:p>
          <a:p>
            <a:r>
              <a:rPr lang="en-US" dirty="0"/>
              <a:t>Other platforms, do not allow for a testing environment. That is, the AI tool is either on or off and institutions have no ability to evaluate it’s quality and functionality without making it available to the entire university community. </a:t>
            </a:r>
          </a:p>
          <a:p>
            <a:endParaRPr lang="en-US" dirty="0"/>
          </a:p>
        </p:txBody>
      </p:sp>
      <p:sp>
        <p:nvSpPr>
          <p:cNvPr id="4" name="Slide Number Placeholder 3"/>
          <p:cNvSpPr>
            <a:spLocks noGrp="1"/>
          </p:cNvSpPr>
          <p:nvPr>
            <p:ph type="sldNum" sz="quarter" idx="5"/>
          </p:nvPr>
        </p:nvSpPr>
        <p:spPr/>
        <p:txBody>
          <a:bodyPr/>
          <a:lstStyle/>
          <a:p>
            <a:fld id="{3D39920B-740D-4E90-9477-B72524DEE1C2}" type="slidenum">
              <a:rPr lang="en-US" smtClean="0"/>
              <a:t>48</a:t>
            </a:fld>
            <a:endParaRPr lang="en-US"/>
          </a:p>
        </p:txBody>
      </p:sp>
    </p:spTree>
    <p:extLst>
      <p:ext uri="{BB962C8B-B14F-4D97-AF65-F5344CB8AC3E}">
        <p14:creationId xmlns:p14="http://schemas.microsoft.com/office/powerpoint/2010/main" val="381285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B3D16-7CD6-941E-95A0-0EC3858C0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AC03F-9C02-77C6-9E68-58C3DFA5C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4409F-80FB-61AB-B105-074FC9EC26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discuss and learn more about, GenAI’s impacts on the dissemination, preservation, and reuse of scholarly information please attend a future teach-in!!!</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9C624C4-AC86-1587-9026-132E86EEA2B0}"/>
              </a:ext>
            </a:extLst>
          </p:cNvPr>
          <p:cNvSpPr>
            <a:spLocks noGrp="1"/>
          </p:cNvSpPr>
          <p:nvPr>
            <p:ph type="sldNum" sz="quarter" idx="5"/>
          </p:nvPr>
        </p:nvSpPr>
        <p:spPr/>
        <p:txBody>
          <a:bodyPr/>
          <a:lstStyle/>
          <a:p>
            <a:fld id="{3D39920B-740D-4E90-9477-B72524DEE1C2}" type="slidenum">
              <a:rPr lang="en-US" smtClean="0"/>
              <a:t>49</a:t>
            </a:fld>
            <a:endParaRPr lang="en-US"/>
          </a:p>
        </p:txBody>
      </p:sp>
    </p:spTree>
    <p:extLst>
      <p:ext uri="{BB962C8B-B14F-4D97-AF65-F5344CB8AC3E}">
        <p14:creationId xmlns:p14="http://schemas.microsoft.com/office/powerpoint/2010/main" val="55470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80F3-208F-1BCF-A207-A2B274F93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DFD14-6048-D81E-55B9-240688B52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646F29-FAE1-88C2-9901-2C5162C6DF99}"/>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5" name="Footer Placeholder 4">
            <a:extLst>
              <a:ext uri="{FF2B5EF4-FFF2-40B4-BE49-F238E27FC236}">
                <a16:creationId xmlns:a16="http://schemas.microsoft.com/office/drawing/2014/main" id="{79C08DBE-657B-955F-A58F-05BC76F16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0DB95-3C0A-0997-64C9-B3F8A3B6A18B}"/>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580750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C637-C16E-B202-4BBF-23EA9FCA6A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33B10E-62BE-63C0-AD31-D4444F577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E9531-ED8A-4181-F8E2-286CBFEE5A30}"/>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5" name="Footer Placeholder 4">
            <a:extLst>
              <a:ext uri="{FF2B5EF4-FFF2-40B4-BE49-F238E27FC236}">
                <a16:creationId xmlns:a16="http://schemas.microsoft.com/office/drawing/2014/main" id="{0D03DE68-8976-29DC-4CCC-3C0FBFB98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3A561-B9D2-41CF-9563-A1B55D63C6F5}"/>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148809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6A090-DC9C-71F3-EAA2-129E4FB374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BD0B4B-41E3-9F2B-8E36-96C8258C9F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F817C-4368-0F01-5599-FCCAC6D25C41}"/>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5" name="Footer Placeholder 4">
            <a:extLst>
              <a:ext uri="{FF2B5EF4-FFF2-40B4-BE49-F238E27FC236}">
                <a16:creationId xmlns:a16="http://schemas.microsoft.com/office/drawing/2014/main" id="{82905B5D-FB84-954B-D640-E5722E37B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91D09-FE99-35C6-59AD-D2E9E11FE592}"/>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233359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81210" y="2008341"/>
            <a:ext cx="8629584" cy="384208"/>
          </a:xfrm>
          <a:prstGeom prst="rect">
            <a:avLst/>
          </a:prstGeom>
        </p:spPr>
        <p:txBody>
          <a:bodyPr wrap="square" lIns="0" tIns="0" rIns="0" bIns="0">
            <a:spAutoFit/>
          </a:bodyPr>
          <a:lstStyle>
            <a:lvl1pPr>
              <a:defRPr sz="2774" b="0" i="0">
                <a:solidFill>
                  <a:srgbClr val="3333B2"/>
                </a:solidFill>
                <a:latin typeface="Arial"/>
                <a:cs typeface="Arial"/>
              </a:defRPr>
            </a:lvl1pPr>
          </a:lstStyle>
          <a:p>
            <a:endParaRPr/>
          </a:p>
        </p:txBody>
      </p:sp>
      <p:sp>
        <p:nvSpPr>
          <p:cNvPr id="3" name="Holder 3"/>
          <p:cNvSpPr>
            <a:spLocks noGrp="1"/>
          </p:cNvSpPr>
          <p:nvPr>
            <p:ph type="subTitle" idx="4"/>
          </p:nvPr>
        </p:nvSpPr>
        <p:spPr>
          <a:xfrm>
            <a:off x="1828802" y="3840480"/>
            <a:ext cx="8534400" cy="274370"/>
          </a:xfrm>
          <a:prstGeom prst="rect">
            <a:avLst/>
          </a:prstGeom>
        </p:spPr>
        <p:txBody>
          <a:bodyPr wrap="square" lIns="0" tIns="0" rIns="0" bIns="0">
            <a:spAutoFit/>
          </a:bodyPr>
          <a:lstStyle>
            <a:lvl1pPr>
              <a:defRPr sz="1981"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2642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242072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5/19/2026</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177818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7909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20483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3091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C4293765-78A6-5206-26C2-E8817B2834F6}"/>
              </a:ext>
              <a:ext uri="{C183D7F6-B498-43B3-948B-1728B52AA6E4}">
                <adec:decorative xmlns:adec="http://schemas.microsoft.com/office/drawing/2017/decorative" val="1"/>
              </a:ext>
            </a:extLst>
          </p:cNvPr>
          <p:cNvSpPr/>
          <p:nvPr userDrawn="1"/>
        </p:nvSpPr>
        <p:spPr>
          <a:xfrm>
            <a:off x="0" y="0"/>
            <a:ext cx="7470792"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cxnSp>
        <p:nvCxnSpPr>
          <p:cNvPr id="8" name="Straight Connector 7">
            <a:extLst>
              <a:ext uri="{FF2B5EF4-FFF2-40B4-BE49-F238E27FC236}">
                <a16:creationId xmlns:a16="http://schemas.microsoft.com/office/drawing/2014/main" id="{BB4E351F-7451-86A3-5271-0D00B9EFA662}"/>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860223-A40E-30ED-6832-0825A930BB67}"/>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B6907E-F17B-783E-D454-DFC62D0977A0}"/>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12211-7E94-9534-6F2D-2AFD2EBE36F0}"/>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580245-E985-EC3F-9385-D0F517F0C151}"/>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A82A3-E3DF-978F-4BD7-10E0F1075B64}"/>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C40AE-D1CB-7535-22E2-E6D910FB8229}"/>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685800"/>
            <a:ext cx="9144000" cy="3136738"/>
          </a:xfrm>
        </p:spPr>
        <p:txBody>
          <a:bodyPr anchor="b">
            <a:noAutofit/>
          </a:bodyPr>
          <a:lstStyle>
            <a:lvl1pPr algn="ctr">
              <a:defRPr sz="4400">
                <a:solidFill>
                  <a:schemeClr val="accent6"/>
                </a:solidFill>
              </a:defRPr>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978800"/>
            <a:ext cx="9144000" cy="1965960"/>
          </a:xfrm>
        </p:spPr>
        <p:txBody>
          <a:bodyPr>
            <a:noAutofit/>
          </a:bodyPr>
          <a:lstStyle>
            <a:lvl1pPr marL="0" indent="0" algn="ctr">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08808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834961" y="2032663"/>
            <a:ext cx="4463005"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6141720" y="2032663"/>
            <a:ext cx="5212080"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5/19/2026</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6092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BD13-3BB4-8C67-D636-CBC5620222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B25D8-A91D-EC42-8276-7EDDD1A6BD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A8DDB-DC7F-65B8-7176-4A0C18D17F5F}"/>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5" name="Footer Placeholder 4">
            <a:extLst>
              <a:ext uri="{FF2B5EF4-FFF2-40B4-BE49-F238E27FC236}">
                <a16:creationId xmlns:a16="http://schemas.microsoft.com/office/drawing/2014/main" id="{F4CC7644-580D-7372-C0CB-6962144D9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99783-6DF5-CD70-76F1-5D95A6A48227}"/>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1497981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199" y="2078963"/>
            <a:ext cx="3435628" cy="4067492"/>
          </a:xfrm>
        </p:spPr>
        <p:txBody>
          <a:bodyPr>
            <a:normAutofit/>
          </a:bodyPr>
          <a:lstStyle>
            <a:lvl1pPr marL="457200" indent="-457200">
              <a:spcBef>
                <a:spcPts val="1000"/>
              </a:spcBef>
              <a:spcAft>
                <a:spcPts val="500"/>
              </a:spcAft>
              <a:buFont typeface="+mj-lt"/>
              <a:buAutoNum type="arabicPeriod"/>
              <a:defRPr sz="1800"/>
            </a:lvl1pPr>
            <a:lvl2pPr marL="914400" indent="-457200">
              <a:spcBef>
                <a:spcPts val="1000"/>
              </a:spcBef>
              <a:spcAft>
                <a:spcPts val="500"/>
              </a:spcAft>
              <a:buFont typeface="+mj-lt"/>
              <a:buAutoNum type="alphaLcPeriod"/>
              <a:defRPr sz="1800"/>
            </a:lvl2pPr>
            <a:lvl3pPr marL="1371600" indent="-457200">
              <a:spcBef>
                <a:spcPts val="1000"/>
              </a:spcBef>
              <a:spcAft>
                <a:spcPts val="500"/>
              </a:spcAft>
              <a:buFont typeface="+mj-lt"/>
              <a:buAutoNum type="arabicParenR"/>
              <a:defRPr sz="1800"/>
            </a:lvl3pPr>
            <a:lvl4pPr marL="1828800" indent="-457200">
              <a:spcBef>
                <a:spcPts val="1000"/>
              </a:spcBef>
              <a:spcAft>
                <a:spcPts val="500"/>
              </a:spcAft>
              <a:buFont typeface="+mj-lt"/>
              <a:buAutoNum type="alphaLcParenR"/>
              <a:defRPr sz="1800"/>
            </a:lvl4pPr>
            <a:lvl5pPr marL="2228850" indent="-457200">
              <a:spcBef>
                <a:spcPts val="1000"/>
              </a:spcBef>
              <a:spcAft>
                <a:spcPts val="500"/>
              </a:spcAft>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39" y="2087315"/>
            <a:ext cx="6007261" cy="4067492"/>
          </a:xfrm>
        </p:spPr>
        <p:txBody>
          <a:bodyPr>
            <a:normAutofit/>
          </a:bodyPr>
          <a:lstStyle>
            <a:lvl1pPr marL="0" indent="0">
              <a:spcBef>
                <a:spcPts val="1000"/>
              </a:spcBef>
              <a:spcAft>
                <a:spcPts val="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5/19/2026</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745660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5/19/2026</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2797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DE51-3BE6-8217-B9D4-7771A2CD1B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E8C085-5CA4-57CA-6030-80D3E8629C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F349B4-269C-D575-0636-4FFD30C9561F}"/>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5" name="Footer Placeholder 4">
            <a:extLst>
              <a:ext uri="{FF2B5EF4-FFF2-40B4-BE49-F238E27FC236}">
                <a16:creationId xmlns:a16="http://schemas.microsoft.com/office/drawing/2014/main" id="{4D418C99-C002-F7AB-A4CE-2DD7579F8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F955F-DAFD-5848-B9AF-1D55CE8D4255}"/>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368768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E72D-6216-A848-BBD6-06D3E258C3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2D99E-A72D-66C3-4615-4512B3BCC2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95D005-D826-95C5-F55C-DC83C2746A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C6411-9896-9C9D-6BB8-295869AB79DD}"/>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6" name="Footer Placeholder 5">
            <a:extLst>
              <a:ext uri="{FF2B5EF4-FFF2-40B4-BE49-F238E27FC236}">
                <a16:creationId xmlns:a16="http://schemas.microsoft.com/office/drawing/2014/main" id="{6BC05429-90F1-EBEB-7D22-606401DE2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5C662-3332-ABF4-7A3C-407C4B5B10F8}"/>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356838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2D80-D7A9-E66C-106E-23E5B4521F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40CB91-32F3-6FD0-9539-DCCBF25A96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14FE82-3A9D-4585-6198-C40FEC0654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E6D4B0-30C6-9445-5F4F-9C493467A4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100A28-E23D-C22C-FA8A-7EDB7121CA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2207F6-043A-15B4-91D5-426B2CA3CA8A}"/>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8" name="Footer Placeholder 7">
            <a:extLst>
              <a:ext uri="{FF2B5EF4-FFF2-40B4-BE49-F238E27FC236}">
                <a16:creationId xmlns:a16="http://schemas.microsoft.com/office/drawing/2014/main" id="{A6F1DD26-6E8C-FEF2-1C13-AD6E61A2E5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54781-2913-4AFD-A5D7-E58BA8D85BA6}"/>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3245975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E221-3629-8948-924E-E256975FBF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2F5F4D-078C-DC81-C42F-CB747F316545}"/>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4" name="Footer Placeholder 3">
            <a:extLst>
              <a:ext uri="{FF2B5EF4-FFF2-40B4-BE49-F238E27FC236}">
                <a16:creationId xmlns:a16="http://schemas.microsoft.com/office/drawing/2014/main" id="{B5C3B148-75D8-B4EF-7577-34231F5E6B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E0DE89-B851-7A4E-DE50-DBDEB1999123}"/>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363595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6D566-DD0F-7569-1FB4-222D2991B21D}"/>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3" name="Footer Placeholder 2">
            <a:extLst>
              <a:ext uri="{FF2B5EF4-FFF2-40B4-BE49-F238E27FC236}">
                <a16:creationId xmlns:a16="http://schemas.microsoft.com/office/drawing/2014/main" id="{4A78E1C8-1770-B5A0-54B9-3507A06A8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019DCE-D4C6-FE61-EF32-8B8EE276827A}"/>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4171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4F7C-C3A7-DE85-AF3A-3964B7484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E4A7B1-F0A2-7353-5194-4103DA9C6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212A8-0FB8-D969-6A57-EC9BFF83A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00CD1-2A3E-5AD0-36CD-21E5E5ED0508}"/>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6" name="Footer Placeholder 5">
            <a:extLst>
              <a:ext uri="{FF2B5EF4-FFF2-40B4-BE49-F238E27FC236}">
                <a16:creationId xmlns:a16="http://schemas.microsoft.com/office/drawing/2014/main" id="{4576C7B7-B902-C932-158B-C81CE3984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235C4-B2D0-DFF2-396D-6B463565BCF9}"/>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46394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CD03-B47A-A704-71FB-21549B5DB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6FF04C-19C9-CBA6-C5C7-39546A3666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F57A31-00C0-E94D-36F5-88E5DC284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9C378-135C-72F5-C87E-BB4B3C8C4A65}"/>
              </a:ext>
            </a:extLst>
          </p:cNvPr>
          <p:cNvSpPr>
            <a:spLocks noGrp="1"/>
          </p:cNvSpPr>
          <p:nvPr>
            <p:ph type="dt" sz="half" idx="10"/>
          </p:nvPr>
        </p:nvSpPr>
        <p:spPr/>
        <p:txBody>
          <a:bodyPr/>
          <a:lstStyle/>
          <a:p>
            <a:fld id="{A0DB0A84-6055-FA40-B70D-F15E5D17CC94}" type="datetimeFigureOut">
              <a:rPr lang="en-US" smtClean="0"/>
              <a:t>5/19/2026</a:t>
            </a:fld>
            <a:endParaRPr lang="en-US"/>
          </a:p>
        </p:txBody>
      </p:sp>
      <p:sp>
        <p:nvSpPr>
          <p:cNvPr id="6" name="Footer Placeholder 5">
            <a:extLst>
              <a:ext uri="{FF2B5EF4-FFF2-40B4-BE49-F238E27FC236}">
                <a16:creationId xmlns:a16="http://schemas.microsoft.com/office/drawing/2014/main" id="{A87BA2E7-4359-5931-79B2-02B22B9B0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E14B2-E1FD-E7D7-9519-7E5ADDDC37B9}"/>
              </a:ext>
            </a:extLst>
          </p:cNvPr>
          <p:cNvSpPr>
            <a:spLocks noGrp="1"/>
          </p:cNvSpPr>
          <p:nvPr>
            <p:ph type="sldNum" sz="quarter" idx="12"/>
          </p:nvPr>
        </p:nvSpPr>
        <p:spPr/>
        <p:txBody>
          <a:bodyPr/>
          <a:lstStyle/>
          <a:p>
            <a:fld id="{80C1A83A-D307-B44A-A8D4-007A09A9C33F}" type="slidenum">
              <a:rPr lang="en-US" smtClean="0"/>
              <a:t>‹#›</a:t>
            </a:fld>
            <a:endParaRPr lang="en-US"/>
          </a:p>
        </p:txBody>
      </p:sp>
    </p:spTree>
    <p:extLst>
      <p:ext uri="{BB962C8B-B14F-4D97-AF65-F5344CB8AC3E}">
        <p14:creationId xmlns:p14="http://schemas.microsoft.com/office/powerpoint/2010/main" val="162517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CEF645-489F-B30C-6773-7B99CD10C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9B4AAE-7A9F-9C28-B038-CC9986283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8DB9E-CFA7-2E05-19AD-AFC24E3048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DB0A84-6055-FA40-B70D-F15E5D17CC94}" type="datetimeFigureOut">
              <a:rPr lang="en-US" smtClean="0"/>
              <a:t>5/19/2026</a:t>
            </a:fld>
            <a:endParaRPr lang="en-US"/>
          </a:p>
        </p:txBody>
      </p:sp>
      <p:sp>
        <p:nvSpPr>
          <p:cNvPr id="5" name="Footer Placeholder 4">
            <a:extLst>
              <a:ext uri="{FF2B5EF4-FFF2-40B4-BE49-F238E27FC236}">
                <a16:creationId xmlns:a16="http://schemas.microsoft.com/office/drawing/2014/main" id="{0623053A-7FE9-74C5-149B-8A9ED4F7A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35C50FA-4942-3BDF-6809-D602419B7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C1A83A-D307-B44A-A8D4-007A09A9C33F}" type="slidenum">
              <a:rPr lang="en-US" smtClean="0"/>
              <a:t>‹#›</a:t>
            </a:fld>
            <a:endParaRPr lang="en-US"/>
          </a:p>
        </p:txBody>
      </p:sp>
    </p:spTree>
    <p:extLst>
      <p:ext uri="{BB962C8B-B14F-4D97-AF65-F5344CB8AC3E}">
        <p14:creationId xmlns:p14="http://schemas.microsoft.com/office/powerpoint/2010/main" val="130461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npr.org/sections/goatsandsoda/2023/02/01/1152893248/red-cobalt-congo-drc-mining-siddharth-kara" TargetMode="External"/><Relationship Id="rId3" Type="http://schemas.openxmlformats.org/officeDocument/2006/relationships/hyperlink" Target="https://www.youtube.com/watch?v=5zDmQ8KBo2E&amp;t=67s" TargetMode="External"/><Relationship Id="rId7" Type="http://schemas.openxmlformats.org/officeDocument/2006/relationships/hyperlink" Target="https://www.washingtonpost.com/documents/f86dd56a-de7f-4943-af4a-84819111b727.pdf" TargetMode="External"/><Relationship Id="rId2" Type="http://schemas.openxmlformats.org/officeDocument/2006/relationships/hyperlink" Target="https://www.wwu.edu/tribal-lands-statement" TargetMode="External"/><Relationship Id="rId1" Type="http://schemas.openxmlformats.org/officeDocument/2006/relationships/slideLayout" Target="../slideLayouts/slideLayout2.xml"/><Relationship Id="rId6" Type="http://schemas.openxmlformats.org/officeDocument/2006/relationships/hyperlink" Target="https://www.amnesty.org/en/latest/news/2025/07/israel-opt-israeli-organizations-conclude-israel-committing-genocide-against-palestinians-in-gaza-in-another-milestone-for-accountability-efforts/" TargetMode="External"/><Relationship Id="rId5" Type="http://schemas.openxmlformats.org/officeDocument/2006/relationships/hyperlink" Target="https://www.ohchr.org/en/press-releases/2025/09/israel-has-committed-genocide-gaza-strip-un-commission-finds" TargetMode="External"/><Relationship Id="rId10" Type="http://schemas.openxmlformats.org/officeDocument/2006/relationships/hyperlink" Target="https://www.ama-assn.org/practice-management/prior-authorization/how-ai-leading-more-prior-authorization-denials" TargetMode="External"/><Relationship Id="rId4" Type="http://schemas.openxmlformats.org/officeDocument/2006/relationships/hyperlink" Target="https://www.americanimmigrationcouncil.org/blog/ice-immigrationos-palantir-ai-track-immigrants/" TargetMode="External"/><Relationship Id="rId9" Type="http://schemas.openxmlformats.org/officeDocument/2006/relationships/hyperlink" Target="https://www.selc.org/news/resistance-against-elon-musks-xai-facility-in-south-memphis-gets-stronger/"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hyperlink" Target="https://library.uwinnipeg.ca/images/publication%20cycle%20v2.png"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library.uwinnipeg.ca/images/publication%20cycle%20v2.png"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8" Type="http://schemas.openxmlformats.org/officeDocument/2006/relationships/hyperlink" Target="https://doi.org/10.1038/d41586-024-01042-3" TargetMode="External"/><Relationship Id="rId13" Type="http://schemas.openxmlformats.org/officeDocument/2006/relationships/hyperlink" Target="http://theconversation.com/can-academics-use-ai-to-write-journal-papers-what-the-guidelines-say-258824" TargetMode="External"/><Relationship Id="rId3" Type="http://schemas.openxmlformats.org/officeDocument/2006/relationships/hyperlink" Target="https://www.theguardian.com/commentisfree/article/2024/jul/16/academic-journal-publishers-universities-price-subscriptions" TargetMode="External"/><Relationship Id="rId7" Type="http://schemas.openxmlformats.org/officeDocument/2006/relationships/hyperlink" Target="https://doi.org/10.48550/arXiv.2403.16887" TargetMode="External"/><Relationship Id="rId12" Type="http://schemas.openxmlformats.org/officeDocument/2006/relationships/hyperlink" Target="https://sr.ithaka.org/our-work/generative-ai-licensing-agreement-tracker/" TargetMode="External"/><Relationship Id="rId17" Type="http://schemas.openxmlformats.org/officeDocument/2006/relationships/hyperlink" Target="https://doi.org/10.1016/j.surfin.2024.104081" TargetMode="External"/><Relationship Id="rId2" Type="http://schemas.openxmlformats.org/officeDocument/2006/relationships/notesSlide" Target="../notesSlides/notesSlide11.xml"/><Relationship Id="rId16" Type="http://schemas.openxmlformats.org/officeDocument/2006/relationships/hyperlink" Target="https://doi.org/10.1002/leap.1650" TargetMode="External"/><Relationship Id="rId1" Type="http://schemas.openxmlformats.org/officeDocument/2006/relationships/slideLayout" Target="../slideLayouts/slideLayout2.xml"/><Relationship Id="rId6" Type="http://schemas.openxmlformats.org/officeDocument/2006/relationships/hyperlink" Target="https://doi.org/10.1038/d41586-025-02911-1" TargetMode="External"/><Relationship Id="rId11" Type="http://schemas.openxmlformats.org/officeDocument/2006/relationships/hyperlink" Target="https://doi.org/10.1016/j.ibmed.2025.100246" TargetMode="External"/><Relationship Id="rId5" Type="http://schemas.openxmlformats.org/officeDocument/2006/relationships/hyperlink" Target="https://scholarlykitchen.sspnet.org/2025/08/20/2025-update-quantifying-consolidation-in-the-scholarly-journals-market/" TargetMode="External"/><Relationship Id="rId15" Type="http://schemas.openxmlformats.org/officeDocument/2006/relationships/hyperlink" Target="https://buttondown.com/ctrl-alt-tim/archive/vol-24-here-is-a-revised-version-of-your-review/" TargetMode="External"/><Relationship Id="rId10" Type="http://schemas.openxmlformats.org/officeDocument/2006/relationships/hyperlink" Target="https://doi.org/10.1177/17470161251345499" TargetMode="External"/><Relationship Id="rId4" Type="http://schemas.openxmlformats.org/officeDocument/2006/relationships/hyperlink" Target="https://acrl.libguides.com/scholcomm/toolkit/home" TargetMode="External"/><Relationship Id="rId9" Type="http://schemas.openxmlformats.org/officeDocument/2006/relationships/hyperlink" Target="https://www.chronicle.com/article/ai-writing-disclosures-are-a-joke-heres-how-to-improve-them" TargetMode="External"/><Relationship Id="rId14" Type="http://schemas.openxmlformats.org/officeDocument/2006/relationships/hyperlink" Target="https://doi.org/10.1186/s41073-025-00161-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7.xml"/><Relationship Id="rId1" Type="http://schemas.openxmlformats.org/officeDocument/2006/relationships/video" Target="https://www.youtube.com/embed/VWiIUPWVF-8?feature=oembed" TargetMode="External"/><Relationship Id="rId4" Type="http://schemas.openxmlformats.org/officeDocument/2006/relationships/image" Target="../media/image38.jpeg"/></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jp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0.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AF3FF"/>
        </a:solidFill>
        <a:effectLst/>
      </p:bgPr>
    </p:bg>
    <p:spTree>
      <p:nvGrpSpPr>
        <p:cNvPr id="1" name=""/>
        <p:cNvGrpSpPr/>
        <p:nvPr/>
      </p:nvGrpSpPr>
      <p:grpSpPr>
        <a:xfrm>
          <a:off x="0" y="0"/>
          <a:ext cx="0" cy="0"/>
          <a:chOff x="0" y="0"/>
          <a:chExt cx="0" cy="0"/>
        </a:xfrm>
      </p:grpSpPr>
      <p:pic>
        <p:nvPicPr>
          <p:cNvPr id="9" name="Picture 8" descr="A blue and yellow squares&#10;&#10;AI-generated content may be incorrect.">
            <a:extLst>
              <a:ext uri="{FF2B5EF4-FFF2-40B4-BE49-F238E27FC236}">
                <a16:creationId xmlns:a16="http://schemas.microsoft.com/office/drawing/2014/main" id="{0FEC6B39-F6FC-4978-95D2-9C816B901816}"/>
              </a:ext>
            </a:extLst>
          </p:cNvPr>
          <p:cNvPicPr>
            <a:picLocks noChangeAspect="1"/>
          </p:cNvPicPr>
          <p:nvPr/>
        </p:nvPicPr>
        <p:blipFill>
          <a:blip r:embed="rId2"/>
          <a:srcRect/>
          <a:stretch>
            <a:fillRect/>
          </a:stretch>
        </p:blipFill>
        <p:spPr>
          <a:xfrm rot="10800000">
            <a:off x="5297392" y="0"/>
            <a:ext cx="6894607" cy="6858000"/>
          </a:xfrm>
          <a:prstGeom prst="rect">
            <a:avLst/>
          </a:prstGeom>
        </p:spPr>
      </p:pic>
      <p:pic>
        <p:nvPicPr>
          <p:cNvPr id="7" name="Picture 6" descr="A blue and yellow cover&#10;&#10;AI-generated content may be incorrect.">
            <a:extLst>
              <a:ext uri="{FF2B5EF4-FFF2-40B4-BE49-F238E27FC236}">
                <a16:creationId xmlns:a16="http://schemas.microsoft.com/office/drawing/2014/main" id="{632D7C68-DE0D-7A52-32BD-370656477054}"/>
              </a:ext>
            </a:extLst>
          </p:cNvPr>
          <p:cNvPicPr>
            <a:picLocks noChangeAspect="1"/>
          </p:cNvPicPr>
          <p:nvPr/>
        </p:nvPicPr>
        <p:blipFill>
          <a:blip r:embed="rId3"/>
          <a:srcRect b="15941"/>
          <a:stretch>
            <a:fillRect/>
          </a:stretch>
        </p:blipFill>
        <p:spPr>
          <a:xfrm>
            <a:off x="0" y="-1"/>
            <a:ext cx="6301946" cy="6858001"/>
          </a:xfrm>
          <a:prstGeom prst="rect">
            <a:avLst/>
          </a:prstGeom>
        </p:spPr>
      </p:pic>
      <p:sp>
        <p:nvSpPr>
          <p:cNvPr id="10" name="TextBox 9">
            <a:extLst>
              <a:ext uri="{FF2B5EF4-FFF2-40B4-BE49-F238E27FC236}">
                <a16:creationId xmlns:a16="http://schemas.microsoft.com/office/drawing/2014/main" id="{F510842D-E093-6189-3429-706136BE609D}"/>
              </a:ext>
            </a:extLst>
          </p:cNvPr>
          <p:cNvSpPr txBox="1"/>
          <p:nvPr/>
        </p:nvSpPr>
        <p:spPr>
          <a:xfrm>
            <a:off x="6862118" y="889842"/>
            <a:ext cx="5214552" cy="5355312"/>
          </a:xfrm>
          <a:prstGeom prst="rect">
            <a:avLst/>
          </a:prstGeom>
          <a:noFill/>
        </p:spPr>
        <p:txBody>
          <a:bodyPr wrap="square" rtlCol="0">
            <a:spAutoFit/>
          </a:bodyPr>
          <a:lstStyle/>
          <a:p>
            <a:r>
              <a:rPr lang="en-US" b="1" dirty="0">
                <a:latin typeface="Ayuthaya" pitchFamily="2" charset="-34"/>
                <a:ea typeface="Ayuthaya" pitchFamily="2" charset="-34"/>
                <a:cs typeface="Ayuthaya" pitchFamily="2" charset="-34"/>
              </a:rPr>
              <a:t>TODAY’S PRESENTERS:</a:t>
            </a:r>
          </a:p>
          <a:p>
            <a:endParaRPr lang="en-US" b="1" dirty="0">
              <a:latin typeface="Ayuthaya" pitchFamily="2" charset="-34"/>
              <a:ea typeface="Ayuthaya" pitchFamily="2" charset="-34"/>
              <a:cs typeface="Ayuthaya" pitchFamily="2" charset="-34"/>
            </a:endParaRPr>
          </a:p>
          <a:p>
            <a:r>
              <a:rPr lang="en-US" b="1" dirty="0">
                <a:latin typeface="Ayuthaya" pitchFamily="2" charset="-34"/>
                <a:ea typeface="Ayuthaya" pitchFamily="2" charset="-34"/>
                <a:cs typeface="Ayuthaya" pitchFamily="2" charset="-34"/>
              </a:rPr>
              <a:t>Jenny Forsythe </a:t>
            </a:r>
            <a:r>
              <a:rPr lang="en-US" dirty="0">
                <a:latin typeface="Ayuthaya" pitchFamily="2" charset="-34"/>
                <a:ea typeface="Ayuthaya" pitchFamily="2" charset="-34"/>
                <a:cs typeface="Ayuthaya" pitchFamily="2" charset="-34"/>
              </a:rPr>
              <a:t>(English)</a:t>
            </a:r>
          </a:p>
          <a:p>
            <a:endParaRPr lang="en-US" dirty="0">
              <a:latin typeface="Ayuthaya" pitchFamily="2" charset="-34"/>
              <a:ea typeface="Ayuthaya" pitchFamily="2" charset="-34"/>
              <a:cs typeface="Ayuthaya" pitchFamily="2" charset="-34"/>
            </a:endParaRPr>
          </a:p>
          <a:p>
            <a:r>
              <a:rPr lang="en-US" b="1" dirty="0" err="1">
                <a:latin typeface="Ayuthaya" pitchFamily="2" charset="-34"/>
                <a:ea typeface="Ayuthaya" pitchFamily="2" charset="-34"/>
                <a:cs typeface="Ayuthaya" pitchFamily="2" charset="-34"/>
              </a:rPr>
              <a:t>Amites</a:t>
            </a:r>
            <a:r>
              <a:rPr lang="en-US" b="1" dirty="0">
                <a:latin typeface="Ayuthaya" pitchFamily="2" charset="-34"/>
                <a:ea typeface="Ayuthaya" pitchFamily="2" charset="-34"/>
                <a:cs typeface="Ayuthaya" pitchFamily="2" charset="-34"/>
              </a:rPr>
              <a:t> Sarkar </a:t>
            </a:r>
            <a:r>
              <a:rPr lang="en-US" dirty="0">
                <a:latin typeface="Ayuthaya" pitchFamily="2" charset="-34"/>
                <a:ea typeface="Ayuthaya" pitchFamily="2" charset="-34"/>
                <a:cs typeface="Ayuthaya" pitchFamily="2" charset="-34"/>
              </a:rPr>
              <a:t>(Math)</a:t>
            </a:r>
          </a:p>
          <a:p>
            <a:endParaRPr lang="en-US" dirty="0">
              <a:latin typeface="Ayuthaya" pitchFamily="2" charset="-34"/>
              <a:ea typeface="Ayuthaya" pitchFamily="2" charset="-34"/>
              <a:cs typeface="Ayuthaya" pitchFamily="2" charset="-34"/>
            </a:endParaRPr>
          </a:p>
          <a:p>
            <a:r>
              <a:rPr lang="en-US" b="1" dirty="0">
                <a:latin typeface="Ayuthaya" pitchFamily="2" charset="-34"/>
                <a:ea typeface="Ayuthaya" pitchFamily="2" charset="-34"/>
                <a:cs typeface="Ayuthaya" pitchFamily="2" charset="-34"/>
              </a:rPr>
              <a:t>Emily </a:t>
            </a:r>
            <a:r>
              <a:rPr lang="en-US" b="1" dirty="0" err="1">
                <a:latin typeface="Ayuthaya" pitchFamily="2" charset="-34"/>
                <a:ea typeface="Ayuthaya" pitchFamily="2" charset="-34"/>
                <a:cs typeface="Ayuthaya" pitchFamily="2" charset="-34"/>
              </a:rPr>
              <a:t>Spraklin</a:t>
            </a:r>
            <a:r>
              <a:rPr lang="en-US" b="1" dirty="0">
                <a:latin typeface="Ayuthaya" pitchFamily="2" charset="-34"/>
                <a:ea typeface="Ayuthaya" pitchFamily="2" charset="-34"/>
                <a:cs typeface="Ayuthaya" pitchFamily="2" charset="-34"/>
              </a:rPr>
              <a:t> </a:t>
            </a:r>
            <a:r>
              <a:rPr lang="en-US" dirty="0">
                <a:latin typeface="Ayuthaya" pitchFamily="2" charset="-34"/>
                <a:ea typeface="Ayuthaya" pitchFamily="2" charset="-34"/>
                <a:cs typeface="Ayuthaya" pitchFamily="2" charset="-34"/>
              </a:rPr>
              <a:t>(Library Services)</a:t>
            </a:r>
          </a:p>
          <a:p>
            <a:endParaRPr lang="en-US" dirty="0">
              <a:latin typeface="Ayuthaya" pitchFamily="2" charset="-34"/>
              <a:ea typeface="Ayuthaya" pitchFamily="2" charset="-34"/>
              <a:cs typeface="Ayuthaya" pitchFamily="2" charset="-34"/>
            </a:endParaRPr>
          </a:p>
          <a:p>
            <a:r>
              <a:rPr lang="en-US" b="1" dirty="0">
                <a:latin typeface="Ayuthaya" pitchFamily="2" charset="-34"/>
                <a:ea typeface="Ayuthaya" pitchFamily="2" charset="-34"/>
                <a:cs typeface="Ayuthaya" pitchFamily="2" charset="-34"/>
              </a:rPr>
              <a:t>Claudia Johnson </a:t>
            </a:r>
            <a:r>
              <a:rPr lang="en-US" dirty="0">
                <a:latin typeface="Ayuthaya" pitchFamily="2" charset="-34"/>
                <a:ea typeface="Ayuthaya" pitchFamily="2" charset="-34"/>
                <a:cs typeface="Ayuthaya" pitchFamily="2" charset="-34"/>
              </a:rPr>
              <a:t>(Fairhaven)</a:t>
            </a:r>
          </a:p>
          <a:p>
            <a:endParaRPr lang="en-US" dirty="0">
              <a:latin typeface="Ayuthaya" pitchFamily="2" charset="-34"/>
              <a:ea typeface="Ayuthaya" pitchFamily="2" charset="-34"/>
              <a:cs typeface="Ayuthaya" pitchFamily="2" charset="-34"/>
            </a:endParaRPr>
          </a:p>
          <a:p>
            <a:r>
              <a:rPr lang="en-US" b="1" dirty="0">
                <a:latin typeface="Ayuthaya" pitchFamily="2" charset="-34"/>
                <a:ea typeface="Ayuthaya" pitchFamily="2" charset="-34"/>
                <a:cs typeface="Ayuthaya" pitchFamily="2" charset="-34"/>
              </a:rPr>
              <a:t>Xi Wang </a:t>
            </a:r>
            <a:r>
              <a:rPr lang="en-US" dirty="0">
                <a:latin typeface="Ayuthaya" pitchFamily="2" charset="-34"/>
                <a:ea typeface="Ayuthaya" pitchFamily="2" charset="-34"/>
                <a:cs typeface="Ayuthaya" pitchFamily="2" charset="-34"/>
              </a:rPr>
              <a:t>(Environmental Studies and Energy Studies)</a:t>
            </a:r>
          </a:p>
          <a:p>
            <a:endParaRPr lang="en-US" dirty="0">
              <a:latin typeface="Ayuthaya" pitchFamily="2" charset="-34"/>
              <a:ea typeface="Ayuthaya" pitchFamily="2" charset="-34"/>
              <a:cs typeface="Ayuthaya" pitchFamily="2" charset="-34"/>
            </a:endParaRPr>
          </a:p>
          <a:p>
            <a:r>
              <a:rPr lang="en-US" dirty="0">
                <a:latin typeface="Ayuthaya" pitchFamily="2" charset="-34"/>
                <a:ea typeface="Ayuthaya" pitchFamily="2" charset="-34"/>
                <a:cs typeface="Ayuthaya" pitchFamily="2" charset="-34"/>
              </a:rPr>
              <a:t>With help from:</a:t>
            </a:r>
          </a:p>
          <a:p>
            <a:endParaRPr lang="en-US" dirty="0">
              <a:latin typeface="Ayuthaya" pitchFamily="2" charset="-34"/>
              <a:ea typeface="Ayuthaya" pitchFamily="2" charset="-34"/>
              <a:cs typeface="Ayuthaya" pitchFamily="2" charset="-34"/>
            </a:endParaRPr>
          </a:p>
          <a:p>
            <a:r>
              <a:rPr lang="en-US" b="1" dirty="0">
                <a:latin typeface="Ayuthaya" pitchFamily="2" charset="-34"/>
                <a:ea typeface="Ayuthaya" pitchFamily="2" charset="-34"/>
                <a:cs typeface="Ayuthaya" pitchFamily="2" charset="-34"/>
              </a:rPr>
              <a:t>Aspen Clark </a:t>
            </a:r>
            <a:r>
              <a:rPr lang="en-US" dirty="0">
                <a:latin typeface="Ayuthaya" pitchFamily="2" charset="-34"/>
                <a:ea typeface="Ayuthaya" pitchFamily="2" charset="-34"/>
                <a:cs typeface="Ayuthaya" pitchFamily="2" charset="-34"/>
              </a:rPr>
              <a:t>(ITS)</a:t>
            </a:r>
          </a:p>
          <a:p>
            <a:r>
              <a:rPr lang="en-US" b="1" dirty="0">
                <a:latin typeface="Ayuthaya" pitchFamily="2" charset="-34"/>
                <a:ea typeface="Ayuthaya" pitchFamily="2" charset="-34"/>
                <a:cs typeface="Ayuthaya" pitchFamily="2" charset="-34"/>
              </a:rPr>
              <a:t>Robyn Dahl </a:t>
            </a:r>
            <a:r>
              <a:rPr lang="en-US" dirty="0">
                <a:latin typeface="Ayuthaya" pitchFamily="2" charset="-34"/>
                <a:ea typeface="Ayuthaya" pitchFamily="2" charset="-34"/>
                <a:cs typeface="Ayuthaya" pitchFamily="2" charset="-34"/>
              </a:rPr>
              <a:t>(Geology &amp; SMATE)</a:t>
            </a:r>
          </a:p>
          <a:p>
            <a:r>
              <a:rPr lang="en-US" b="1" dirty="0">
                <a:latin typeface="Ayuthaya" pitchFamily="2" charset="-34"/>
                <a:ea typeface="Ayuthaya" pitchFamily="2" charset="-34"/>
                <a:cs typeface="Ayuthaya" pitchFamily="2" charset="-34"/>
              </a:rPr>
              <a:t>Brianna Delker </a:t>
            </a:r>
            <a:r>
              <a:rPr lang="en-US" dirty="0">
                <a:latin typeface="Ayuthaya" pitchFamily="2" charset="-34"/>
                <a:ea typeface="Ayuthaya" pitchFamily="2" charset="-34"/>
                <a:cs typeface="Ayuthaya" pitchFamily="2" charset="-34"/>
              </a:rPr>
              <a:t>(Psychology)</a:t>
            </a:r>
          </a:p>
          <a:p>
            <a:r>
              <a:rPr lang="en-US" b="1" dirty="0">
                <a:latin typeface="Ayuthaya" pitchFamily="2" charset="-34"/>
                <a:ea typeface="Ayuthaya" pitchFamily="2" charset="-34"/>
                <a:cs typeface="Ayuthaya" pitchFamily="2" charset="-34"/>
              </a:rPr>
              <a:t>Christine Johnson</a:t>
            </a:r>
            <a:r>
              <a:rPr lang="en-US" dirty="0">
                <a:latin typeface="Ayuthaya" pitchFamily="2" charset="-34"/>
                <a:ea typeface="Ayuthaya" pitchFamily="2" charset="-34"/>
                <a:cs typeface="Ayuthaya" pitchFamily="2" charset="-34"/>
              </a:rPr>
              <a:t> (History)</a:t>
            </a:r>
            <a:endParaRPr lang="en-US" b="1" dirty="0">
              <a:latin typeface="Ayuthaya" pitchFamily="2" charset="-34"/>
              <a:ea typeface="Ayuthaya" pitchFamily="2" charset="-34"/>
              <a:cs typeface="Ayuthaya" pitchFamily="2" charset="-34"/>
            </a:endParaRPr>
          </a:p>
        </p:txBody>
      </p:sp>
    </p:spTree>
    <p:extLst>
      <p:ext uri="{BB962C8B-B14F-4D97-AF65-F5344CB8AC3E}">
        <p14:creationId xmlns:p14="http://schemas.microsoft.com/office/powerpoint/2010/main" val="2325304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43226"/>
            <a:ext cx="4998846" cy="4277895"/>
            <a:chOff x="1044902" y="324430"/>
            <a:chExt cx="2522855" cy="2159000"/>
          </a:xfrm>
        </p:grpSpPr>
        <p:sp>
          <p:nvSpPr>
            <p:cNvPr id="3" name="object 3"/>
            <p:cNvSpPr/>
            <p:nvPr/>
          </p:nvSpPr>
          <p:spPr>
            <a:xfrm>
              <a:off x="1046025" y="325553"/>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25553"/>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1404330" y="683858"/>
              <a:ext cx="1439959" cy="1439959"/>
            </a:xfrm>
            <a:prstGeom prst="rect">
              <a:avLst/>
            </a:prstGeom>
          </p:spPr>
        </p:pic>
        <p:pic>
          <p:nvPicPr>
            <p:cNvPr id="6" name="object 6"/>
            <p:cNvPicPr/>
            <p:nvPr/>
          </p:nvPicPr>
          <p:blipFill>
            <a:blip r:embed="rId3" cstate="print"/>
            <a:stretch>
              <a:fillRect/>
            </a:stretch>
          </p:blipFill>
          <p:spPr>
            <a:xfrm>
              <a:off x="2933023" y="510884"/>
              <a:ext cx="634615" cy="112321"/>
            </a:xfrm>
            <a:prstGeom prst="rect">
              <a:avLst/>
            </a:prstGeom>
          </p:spPr>
        </p:pic>
      </p:grpSp>
      <p:sp>
        <p:nvSpPr>
          <p:cNvPr id="7" name="object 7"/>
          <p:cNvSpPr txBox="1"/>
          <p:nvPr/>
        </p:nvSpPr>
        <p:spPr>
          <a:xfrm>
            <a:off x="2765913" y="5273011"/>
            <a:ext cx="6111098" cy="785347"/>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a:p>
            <a:pPr marL="25164">
              <a:spcBef>
                <a:spcPts val="555"/>
              </a:spcBef>
            </a:pPr>
            <a:r>
              <a:rPr sz="1189" b="1" spc="-40" dirty="0">
                <a:latin typeface="Arial"/>
                <a:cs typeface="Arial"/>
              </a:rPr>
              <a:t>Generative</a:t>
            </a:r>
            <a:r>
              <a:rPr sz="1189" b="1" spc="59" dirty="0">
                <a:latin typeface="Arial"/>
                <a:cs typeface="Arial"/>
              </a:rPr>
              <a:t> </a:t>
            </a:r>
            <a:r>
              <a:rPr sz="1189" b="1" spc="-50" dirty="0">
                <a:latin typeface="Arial"/>
                <a:cs typeface="Arial"/>
              </a:rPr>
              <a:t>AI</a:t>
            </a:r>
            <a:endParaRPr sz="1189">
              <a:latin typeface="Arial"/>
              <a:cs typeface="Arial"/>
            </a:endParaRPr>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43226"/>
            <a:ext cx="4998846" cy="4277895"/>
            <a:chOff x="1044902" y="324430"/>
            <a:chExt cx="2522855" cy="2159000"/>
          </a:xfrm>
        </p:grpSpPr>
        <p:sp>
          <p:nvSpPr>
            <p:cNvPr id="3" name="object 3"/>
            <p:cNvSpPr/>
            <p:nvPr/>
          </p:nvSpPr>
          <p:spPr>
            <a:xfrm>
              <a:off x="1046025" y="325553"/>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25553"/>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1404330" y="683858"/>
              <a:ext cx="1439959" cy="1439959"/>
            </a:xfrm>
            <a:prstGeom prst="rect">
              <a:avLst/>
            </a:prstGeom>
          </p:spPr>
        </p:pic>
        <p:pic>
          <p:nvPicPr>
            <p:cNvPr id="6" name="object 6"/>
            <p:cNvPicPr/>
            <p:nvPr/>
          </p:nvPicPr>
          <p:blipFill>
            <a:blip r:embed="rId3" cstate="print"/>
            <a:stretch>
              <a:fillRect/>
            </a:stretch>
          </p:blipFill>
          <p:spPr>
            <a:xfrm>
              <a:off x="2933023" y="510884"/>
              <a:ext cx="634615" cy="112321"/>
            </a:xfrm>
            <a:prstGeom prst="rect">
              <a:avLst/>
            </a:prstGeom>
          </p:spPr>
        </p:pic>
      </p:grpSp>
      <p:sp>
        <p:nvSpPr>
          <p:cNvPr id="7" name="object 7"/>
          <p:cNvSpPr txBox="1"/>
          <p:nvPr/>
        </p:nvSpPr>
        <p:spPr>
          <a:xfrm>
            <a:off x="2765913" y="5273010"/>
            <a:ext cx="6111098" cy="785347"/>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a:p>
            <a:pPr marL="25164">
              <a:spcBef>
                <a:spcPts val="555"/>
              </a:spcBef>
            </a:pPr>
            <a:r>
              <a:rPr sz="1189" b="1" spc="-40" dirty="0">
                <a:latin typeface="Arial"/>
                <a:cs typeface="Arial"/>
              </a:rPr>
              <a:t>Generative</a:t>
            </a:r>
            <a:r>
              <a:rPr sz="1189" b="1" spc="89" dirty="0">
                <a:latin typeface="Arial"/>
                <a:cs typeface="Arial"/>
              </a:rPr>
              <a:t> </a:t>
            </a:r>
            <a:r>
              <a:rPr sz="1189" b="1" dirty="0">
                <a:latin typeface="Arial"/>
                <a:cs typeface="Arial"/>
              </a:rPr>
              <a:t>AI</a:t>
            </a:r>
            <a:r>
              <a:rPr sz="1189" b="1" spc="89" dirty="0">
                <a:latin typeface="Arial"/>
                <a:cs typeface="Arial"/>
              </a:rPr>
              <a:t> </a:t>
            </a:r>
            <a:r>
              <a:rPr sz="1189" dirty="0">
                <a:latin typeface="Arial"/>
                <a:cs typeface="Arial"/>
              </a:rPr>
              <a:t>AI</a:t>
            </a:r>
            <a:r>
              <a:rPr sz="1189" spc="89" dirty="0">
                <a:latin typeface="Arial"/>
                <a:cs typeface="Arial"/>
              </a:rPr>
              <a:t> </a:t>
            </a:r>
            <a:r>
              <a:rPr sz="1189" dirty="0">
                <a:latin typeface="Arial"/>
                <a:cs typeface="Arial"/>
              </a:rPr>
              <a:t>that</a:t>
            </a:r>
            <a:r>
              <a:rPr sz="1189" spc="89" dirty="0">
                <a:latin typeface="Arial"/>
                <a:cs typeface="Arial"/>
              </a:rPr>
              <a:t> </a:t>
            </a:r>
            <a:r>
              <a:rPr sz="1189" spc="-50" dirty="0">
                <a:latin typeface="Arial"/>
                <a:cs typeface="Arial"/>
              </a:rPr>
              <a:t>generates</a:t>
            </a:r>
            <a:r>
              <a:rPr sz="1189" spc="89" dirty="0">
                <a:latin typeface="Arial"/>
                <a:cs typeface="Arial"/>
              </a:rPr>
              <a:t> </a:t>
            </a:r>
            <a:r>
              <a:rPr sz="1189" spc="-20" dirty="0">
                <a:latin typeface="Arial"/>
                <a:cs typeface="Arial"/>
              </a:rPr>
              <a:t>something</a:t>
            </a:r>
            <a:r>
              <a:rPr sz="1189" spc="89" dirty="0">
                <a:latin typeface="Arial"/>
                <a:cs typeface="Arial"/>
              </a:rPr>
              <a:t> </a:t>
            </a:r>
            <a:r>
              <a:rPr sz="1189" spc="-20" dirty="0">
                <a:latin typeface="Arial"/>
                <a:cs typeface="Arial"/>
              </a:rPr>
              <a:t>new</a:t>
            </a:r>
            <a:r>
              <a:rPr sz="1189" spc="89" dirty="0">
                <a:latin typeface="Arial"/>
                <a:cs typeface="Arial"/>
              </a:rPr>
              <a:t> </a:t>
            </a:r>
            <a:r>
              <a:rPr sz="1189" dirty="0">
                <a:latin typeface="Arial"/>
                <a:cs typeface="Arial"/>
              </a:rPr>
              <a:t>(image,</a:t>
            </a:r>
            <a:r>
              <a:rPr sz="1189" spc="89" dirty="0">
                <a:latin typeface="Arial"/>
                <a:cs typeface="Arial"/>
              </a:rPr>
              <a:t> </a:t>
            </a:r>
            <a:r>
              <a:rPr sz="1189" spc="-20" dirty="0">
                <a:latin typeface="Arial"/>
                <a:cs typeface="Arial"/>
              </a:rPr>
              <a:t>video</a:t>
            </a:r>
            <a:r>
              <a:rPr sz="1189" spc="89" dirty="0">
                <a:latin typeface="Arial"/>
                <a:cs typeface="Arial"/>
              </a:rPr>
              <a:t> </a:t>
            </a:r>
            <a:r>
              <a:rPr sz="1189" spc="-40" dirty="0">
                <a:latin typeface="Arial"/>
                <a:cs typeface="Arial"/>
              </a:rPr>
              <a:t>etc)</a:t>
            </a:r>
            <a:endParaRPr sz="1189">
              <a:latin typeface="Arial"/>
              <a:cs typeface="Arial"/>
            </a:endParaRPr>
          </a:p>
        </p:txBody>
      </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31526"/>
            <a:ext cx="4998846" cy="4277895"/>
            <a:chOff x="1044902" y="318525"/>
            <a:chExt cx="2522855" cy="2159000"/>
          </a:xfrm>
        </p:grpSpPr>
        <p:sp>
          <p:nvSpPr>
            <p:cNvPr id="3" name="object 3"/>
            <p:cNvSpPr/>
            <p:nvPr/>
          </p:nvSpPr>
          <p:spPr>
            <a:xfrm>
              <a:off x="1046025" y="319648"/>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19648"/>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1404330" y="677953"/>
              <a:ext cx="1439959" cy="1439959"/>
            </a:xfrm>
            <a:prstGeom prst="rect">
              <a:avLst/>
            </a:prstGeom>
          </p:spPr>
        </p:pic>
        <p:pic>
          <p:nvPicPr>
            <p:cNvPr id="6" name="object 6"/>
            <p:cNvPicPr/>
            <p:nvPr/>
          </p:nvPicPr>
          <p:blipFill>
            <a:blip r:embed="rId3" cstate="print"/>
            <a:stretch>
              <a:fillRect/>
            </a:stretch>
          </p:blipFill>
          <p:spPr>
            <a:xfrm>
              <a:off x="2933023" y="504978"/>
              <a:ext cx="634615" cy="112321"/>
            </a:xfrm>
            <a:prstGeom prst="rect">
              <a:avLst/>
            </a:prstGeom>
          </p:spPr>
        </p:pic>
      </p:grpSp>
      <p:sp>
        <p:nvSpPr>
          <p:cNvPr id="7" name="object 7"/>
          <p:cNvSpPr txBox="1"/>
          <p:nvPr/>
        </p:nvSpPr>
        <p:spPr>
          <a:xfrm>
            <a:off x="2765913" y="5261311"/>
            <a:ext cx="6111098" cy="1032466"/>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a:p>
            <a:pPr marL="25164">
              <a:spcBef>
                <a:spcPts val="555"/>
              </a:spcBef>
            </a:pPr>
            <a:r>
              <a:rPr sz="1189" b="1" spc="-40" dirty="0">
                <a:latin typeface="Arial"/>
                <a:cs typeface="Arial"/>
              </a:rPr>
              <a:t>Generative</a:t>
            </a:r>
            <a:r>
              <a:rPr sz="1189" b="1" spc="89" dirty="0">
                <a:latin typeface="Arial"/>
                <a:cs typeface="Arial"/>
              </a:rPr>
              <a:t> </a:t>
            </a:r>
            <a:r>
              <a:rPr sz="1189" b="1" dirty="0">
                <a:latin typeface="Arial"/>
                <a:cs typeface="Arial"/>
              </a:rPr>
              <a:t>AI</a:t>
            </a:r>
            <a:r>
              <a:rPr sz="1189" b="1" spc="89" dirty="0">
                <a:latin typeface="Arial"/>
                <a:cs typeface="Arial"/>
              </a:rPr>
              <a:t> </a:t>
            </a:r>
            <a:r>
              <a:rPr sz="1189" dirty="0">
                <a:latin typeface="Arial"/>
                <a:cs typeface="Arial"/>
              </a:rPr>
              <a:t>AI</a:t>
            </a:r>
            <a:r>
              <a:rPr sz="1189" spc="89" dirty="0">
                <a:latin typeface="Arial"/>
                <a:cs typeface="Arial"/>
              </a:rPr>
              <a:t> </a:t>
            </a:r>
            <a:r>
              <a:rPr sz="1189" dirty="0">
                <a:latin typeface="Arial"/>
                <a:cs typeface="Arial"/>
              </a:rPr>
              <a:t>that</a:t>
            </a:r>
            <a:r>
              <a:rPr sz="1189" spc="89" dirty="0">
                <a:latin typeface="Arial"/>
                <a:cs typeface="Arial"/>
              </a:rPr>
              <a:t> </a:t>
            </a:r>
            <a:r>
              <a:rPr sz="1189" spc="-50" dirty="0">
                <a:latin typeface="Arial"/>
                <a:cs typeface="Arial"/>
              </a:rPr>
              <a:t>generates</a:t>
            </a:r>
            <a:r>
              <a:rPr sz="1189" spc="89" dirty="0">
                <a:latin typeface="Arial"/>
                <a:cs typeface="Arial"/>
              </a:rPr>
              <a:t> </a:t>
            </a:r>
            <a:r>
              <a:rPr sz="1189" spc="-20" dirty="0">
                <a:latin typeface="Arial"/>
                <a:cs typeface="Arial"/>
              </a:rPr>
              <a:t>something</a:t>
            </a:r>
            <a:r>
              <a:rPr sz="1189" spc="89" dirty="0">
                <a:latin typeface="Arial"/>
                <a:cs typeface="Arial"/>
              </a:rPr>
              <a:t> </a:t>
            </a:r>
            <a:r>
              <a:rPr sz="1189" spc="-20" dirty="0">
                <a:latin typeface="Arial"/>
                <a:cs typeface="Arial"/>
              </a:rPr>
              <a:t>new</a:t>
            </a:r>
            <a:r>
              <a:rPr sz="1189" spc="89" dirty="0">
                <a:latin typeface="Arial"/>
                <a:cs typeface="Arial"/>
              </a:rPr>
              <a:t> </a:t>
            </a:r>
            <a:r>
              <a:rPr sz="1189" dirty="0">
                <a:latin typeface="Arial"/>
                <a:cs typeface="Arial"/>
              </a:rPr>
              <a:t>(image,</a:t>
            </a:r>
            <a:r>
              <a:rPr sz="1189" spc="89" dirty="0">
                <a:latin typeface="Arial"/>
                <a:cs typeface="Arial"/>
              </a:rPr>
              <a:t> </a:t>
            </a:r>
            <a:r>
              <a:rPr sz="1189" spc="-20" dirty="0">
                <a:latin typeface="Arial"/>
                <a:cs typeface="Arial"/>
              </a:rPr>
              <a:t>video</a:t>
            </a:r>
            <a:r>
              <a:rPr sz="1189" spc="89" dirty="0">
                <a:latin typeface="Arial"/>
                <a:cs typeface="Arial"/>
              </a:rPr>
              <a:t> </a:t>
            </a:r>
            <a:r>
              <a:rPr sz="1189" spc="-40" dirty="0">
                <a:latin typeface="Arial"/>
                <a:cs typeface="Arial"/>
              </a:rPr>
              <a:t>etc)</a:t>
            </a:r>
            <a:endParaRPr sz="1189">
              <a:latin typeface="Arial"/>
              <a:cs typeface="Arial"/>
            </a:endParaRPr>
          </a:p>
          <a:p>
            <a:pPr marL="25164">
              <a:spcBef>
                <a:spcPts val="545"/>
              </a:spcBef>
            </a:pPr>
            <a:r>
              <a:rPr sz="1189" b="1" spc="-50" dirty="0">
                <a:latin typeface="Arial"/>
                <a:cs typeface="Arial"/>
              </a:rPr>
              <a:t>LLM</a:t>
            </a:r>
            <a:endParaRPr sz="1189">
              <a:latin typeface="Arial"/>
              <a:cs typeface="Arial"/>
            </a:endParaRPr>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31526"/>
            <a:ext cx="4998846" cy="4277895"/>
            <a:chOff x="1044902" y="318525"/>
            <a:chExt cx="2522855" cy="2159000"/>
          </a:xfrm>
        </p:grpSpPr>
        <p:sp>
          <p:nvSpPr>
            <p:cNvPr id="3" name="object 3"/>
            <p:cNvSpPr/>
            <p:nvPr/>
          </p:nvSpPr>
          <p:spPr>
            <a:xfrm>
              <a:off x="1046025" y="319648"/>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19648"/>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1404330" y="677953"/>
              <a:ext cx="1439959" cy="1439959"/>
            </a:xfrm>
            <a:prstGeom prst="rect">
              <a:avLst/>
            </a:prstGeom>
          </p:spPr>
        </p:pic>
        <p:pic>
          <p:nvPicPr>
            <p:cNvPr id="6" name="object 6"/>
            <p:cNvPicPr/>
            <p:nvPr/>
          </p:nvPicPr>
          <p:blipFill>
            <a:blip r:embed="rId3" cstate="print"/>
            <a:stretch>
              <a:fillRect/>
            </a:stretch>
          </p:blipFill>
          <p:spPr>
            <a:xfrm>
              <a:off x="2933023" y="504978"/>
              <a:ext cx="634615" cy="112321"/>
            </a:xfrm>
            <a:prstGeom prst="rect">
              <a:avLst/>
            </a:prstGeom>
          </p:spPr>
        </p:pic>
      </p:grpSp>
      <p:sp>
        <p:nvSpPr>
          <p:cNvPr id="7" name="object 7"/>
          <p:cNvSpPr txBox="1"/>
          <p:nvPr/>
        </p:nvSpPr>
        <p:spPr>
          <a:xfrm>
            <a:off x="2765913" y="5261311"/>
            <a:ext cx="6111098" cy="1032466"/>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a:p>
            <a:pPr marL="25164">
              <a:spcBef>
                <a:spcPts val="555"/>
              </a:spcBef>
            </a:pPr>
            <a:r>
              <a:rPr sz="1189" b="1" spc="-40" dirty="0">
                <a:latin typeface="Arial"/>
                <a:cs typeface="Arial"/>
              </a:rPr>
              <a:t>Generative</a:t>
            </a:r>
            <a:r>
              <a:rPr sz="1189" b="1" spc="89" dirty="0">
                <a:latin typeface="Arial"/>
                <a:cs typeface="Arial"/>
              </a:rPr>
              <a:t> </a:t>
            </a:r>
            <a:r>
              <a:rPr sz="1189" b="1" dirty="0">
                <a:latin typeface="Arial"/>
                <a:cs typeface="Arial"/>
              </a:rPr>
              <a:t>AI</a:t>
            </a:r>
            <a:r>
              <a:rPr sz="1189" b="1" spc="89" dirty="0">
                <a:latin typeface="Arial"/>
                <a:cs typeface="Arial"/>
              </a:rPr>
              <a:t> </a:t>
            </a:r>
            <a:r>
              <a:rPr sz="1189" dirty="0">
                <a:latin typeface="Arial"/>
                <a:cs typeface="Arial"/>
              </a:rPr>
              <a:t>AI</a:t>
            </a:r>
            <a:r>
              <a:rPr sz="1189" spc="89" dirty="0">
                <a:latin typeface="Arial"/>
                <a:cs typeface="Arial"/>
              </a:rPr>
              <a:t> </a:t>
            </a:r>
            <a:r>
              <a:rPr sz="1189" dirty="0">
                <a:latin typeface="Arial"/>
                <a:cs typeface="Arial"/>
              </a:rPr>
              <a:t>that</a:t>
            </a:r>
            <a:r>
              <a:rPr sz="1189" spc="89" dirty="0">
                <a:latin typeface="Arial"/>
                <a:cs typeface="Arial"/>
              </a:rPr>
              <a:t> </a:t>
            </a:r>
            <a:r>
              <a:rPr sz="1189" spc="-50" dirty="0">
                <a:latin typeface="Arial"/>
                <a:cs typeface="Arial"/>
              </a:rPr>
              <a:t>generates</a:t>
            </a:r>
            <a:r>
              <a:rPr sz="1189" spc="89" dirty="0">
                <a:latin typeface="Arial"/>
                <a:cs typeface="Arial"/>
              </a:rPr>
              <a:t> </a:t>
            </a:r>
            <a:r>
              <a:rPr sz="1189" spc="-20" dirty="0">
                <a:latin typeface="Arial"/>
                <a:cs typeface="Arial"/>
              </a:rPr>
              <a:t>something</a:t>
            </a:r>
            <a:r>
              <a:rPr sz="1189" spc="89" dirty="0">
                <a:latin typeface="Arial"/>
                <a:cs typeface="Arial"/>
              </a:rPr>
              <a:t> </a:t>
            </a:r>
            <a:r>
              <a:rPr sz="1189" spc="-20" dirty="0">
                <a:latin typeface="Arial"/>
                <a:cs typeface="Arial"/>
              </a:rPr>
              <a:t>new</a:t>
            </a:r>
            <a:r>
              <a:rPr sz="1189" spc="89" dirty="0">
                <a:latin typeface="Arial"/>
                <a:cs typeface="Arial"/>
              </a:rPr>
              <a:t> </a:t>
            </a:r>
            <a:r>
              <a:rPr sz="1189" dirty="0">
                <a:latin typeface="Arial"/>
                <a:cs typeface="Arial"/>
              </a:rPr>
              <a:t>(image,</a:t>
            </a:r>
            <a:r>
              <a:rPr sz="1189" spc="89" dirty="0">
                <a:latin typeface="Arial"/>
                <a:cs typeface="Arial"/>
              </a:rPr>
              <a:t> </a:t>
            </a:r>
            <a:r>
              <a:rPr sz="1189" spc="-20" dirty="0">
                <a:latin typeface="Arial"/>
                <a:cs typeface="Arial"/>
              </a:rPr>
              <a:t>video</a:t>
            </a:r>
            <a:r>
              <a:rPr sz="1189" spc="89" dirty="0">
                <a:latin typeface="Arial"/>
                <a:cs typeface="Arial"/>
              </a:rPr>
              <a:t> </a:t>
            </a:r>
            <a:r>
              <a:rPr sz="1189" spc="-40" dirty="0">
                <a:latin typeface="Arial"/>
                <a:cs typeface="Arial"/>
              </a:rPr>
              <a:t>etc)</a:t>
            </a:r>
            <a:endParaRPr sz="1189">
              <a:latin typeface="Arial"/>
              <a:cs typeface="Arial"/>
            </a:endParaRPr>
          </a:p>
          <a:p>
            <a:pPr marL="25164">
              <a:spcBef>
                <a:spcPts val="545"/>
              </a:spcBef>
            </a:pPr>
            <a:r>
              <a:rPr sz="1189" b="1" dirty="0">
                <a:latin typeface="Arial"/>
                <a:cs typeface="Arial"/>
              </a:rPr>
              <a:t>LLM</a:t>
            </a:r>
            <a:r>
              <a:rPr sz="1189" b="1" spc="178" dirty="0">
                <a:latin typeface="Arial"/>
                <a:cs typeface="Arial"/>
              </a:rPr>
              <a:t> </a:t>
            </a:r>
            <a:r>
              <a:rPr sz="1189" dirty="0">
                <a:latin typeface="Arial"/>
                <a:cs typeface="Arial"/>
              </a:rPr>
              <a:t>AI</a:t>
            </a:r>
            <a:r>
              <a:rPr sz="1189" spc="178" dirty="0">
                <a:latin typeface="Arial"/>
                <a:cs typeface="Arial"/>
              </a:rPr>
              <a:t> </a:t>
            </a:r>
            <a:r>
              <a:rPr sz="1189" dirty="0">
                <a:latin typeface="Arial"/>
                <a:cs typeface="Arial"/>
              </a:rPr>
              <a:t>that</a:t>
            </a:r>
            <a:r>
              <a:rPr sz="1189" spc="178" dirty="0">
                <a:latin typeface="Arial"/>
                <a:cs typeface="Arial"/>
              </a:rPr>
              <a:t> </a:t>
            </a:r>
            <a:r>
              <a:rPr sz="1189" spc="-50" dirty="0">
                <a:latin typeface="Arial"/>
                <a:cs typeface="Arial"/>
              </a:rPr>
              <a:t>generates</a:t>
            </a:r>
            <a:r>
              <a:rPr sz="1189" spc="178" dirty="0">
                <a:latin typeface="Arial"/>
                <a:cs typeface="Arial"/>
              </a:rPr>
              <a:t> </a:t>
            </a:r>
            <a:r>
              <a:rPr sz="1189" spc="-40" dirty="0">
                <a:latin typeface="Arial"/>
                <a:cs typeface="Arial"/>
              </a:rPr>
              <a:t>text</a:t>
            </a:r>
            <a:endParaRPr sz="1189">
              <a:latin typeface="Arial"/>
              <a:cs typeface="Arial"/>
            </a:endParaRPr>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31526"/>
            <a:ext cx="4998846" cy="4277895"/>
            <a:chOff x="1044902" y="318525"/>
            <a:chExt cx="2522855" cy="2159000"/>
          </a:xfrm>
        </p:grpSpPr>
        <p:sp>
          <p:nvSpPr>
            <p:cNvPr id="3" name="object 3"/>
            <p:cNvSpPr/>
            <p:nvPr/>
          </p:nvSpPr>
          <p:spPr>
            <a:xfrm>
              <a:off x="1046025" y="319648"/>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19648"/>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1854739" y="538674"/>
              <a:ext cx="617767" cy="67392"/>
            </a:xfrm>
            <a:prstGeom prst="rect">
              <a:avLst/>
            </a:prstGeom>
          </p:spPr>
        </p:pic>
        <p:pic>
          <p:nvPicPr>
            <p:cNvPr id="6" name="object 6"/>
            <p:cNvPicPr/>
            <p:nvPr/>
          </p:nvPicPr>
          <p:blipFill>
            <a:blip r:embed="rId3" cstate="print"/>
            <a:stretch>
              <a:fillRect/>
            </a:stretch>
          </p:blipFill>
          <p:spPr>
            <a:xfrm>
              <a:off x="1404330" y="677953"/>
              <a:ext cx="1439959" cy="1439959"/>
            </a:xfrm>
            <a:prstGeom prst="rect">
              <a:avLst/>
            </a:prstGeom>
          </p:spPr>
        </p:pic>
        <p:pic>
          <p:nvPicPr>
            <p:cNvPr id="7" name="object 7"/>
            <p:cNvPicPr/>
            <p:nvPr/>
          </p:nvPicPr>
          <p:blipFill>
            <a:blip r:embed="rId4" cstate="print"/>
            <a:stretch>
              <a:fillRect/>
            </a:stretch>
          </p:blipFill>
          <p:spPr>
            <a:xfrm>
              <a:off x="2933023" y="504978"/>
              <a:ext cx="634615" cy="112321"/>
            </a:xfrm>
            <a:prstGeom prst="rect">
              <a:avLst/>
            </a:prstGeom>
          </p:spPr>
        </p:pic>
      </p:grpSp>
      <p:sp>
        <p:nvSpPr>
          <p:cNvPr id="8" name="object 8"/>
          <p:cNvSpPr txBox="1"/>
          <p:nvPr/>
        </p:nvSpPr>
        <p:spPr>
          <a:xfrm>
            <a:off x="2765913" y="5261311"/>
            <a:ext cx="6111098" cy="1032466"/>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a:p>
            <a:pPr marL="25164">
              <a:spcBef>
                <a:spcPts val="555"/>
              </a:spcBef>
            </a:pPr>
            <a:r>
              <a:rPr sz="1189" b="1" spc="-40" dirty="0">
                <a:latin typeface="Arial"/>
                <a:cs typeface="Arial"/>
              </a:rPr>
              <a:t>Generative</a:t>
            </a:r>
            <a:r>
              <a:rPr sz="1189" b="1" spc="89" dirty="0">
                <a:latin typeface="Arial"/>
                <a:cs typeface="Arial"/>
              </a:rPr>
              <a:t> </a:t>
            </a:r>
            <a:r>
              <a:rPr sz="1189" b="1" dirty="0">
                <a:latin typeface="Arial"/>
                <a:cs typeface="Arial"/>
              </a:rPr>
              <a:t>AI</a:t>
            </a:r>
            <a:r>
              <a:rPr sz="1189" b="1" spc="89" dirty="0">
                <a:latin typeface="Arial"/>
                <a:cs typeface="Arial"/>
              </a:rPr>
              <a:t> </a:t>
            </a:r>
            <a:r>
              <a:rPr sz="1189" dirty="0">
                <a:latin typeface="Arial"/>
                <a:cs typeface="Arial"/>
              </a:rPr>
              <a:t>AI</a:t>
            </a:r>
            <a:r>
              <a:rPr sz="1189" spc="89" dirty="0">
                <a:latin typeface="Arial"/>
                <a:cs typeface="Arial"/>
              </a:rPr>
              <a:t> </a:t>
            </a:r>
            <a:r>
              <a:rPr sz="1189" dirty="0">
                <a:latin typeface="Arial"/>
                <a:cs typeface="Arial"/>
              </a:rPr>
              <a:t>that</a:t>
            </a:r>
            <a:r>
              <a:rPr sz="1189" spc="89" dirty="0">
                <a:latin typeface="Arial"/>
                <a:cs typeface="Arial"/>
              </a:rPr>
              <a:t> </a:t>
            </a:r>
            <a:r>
              <a:rPr sz="1189" spc="-50" dirty="0">
                <a:latin typeface="Arial"/>
                <a:cs typeface="Arial"/>
              </a:rPr>
              <a:t>generates</a:t>
            </a:r>
            <a:r>
              <a:rPr sz="1189" spc="89" dirty="0">
                <a:latin typeface="Arial"/>
                <a:cs typeface="Arial"/>
              </a:rPr>
              <a:t> </a:t>
            </a:r>
            <a:r>
              <a:rPr sz="1189" spc="-20" dirty="0">
                <a:latin typeface="Arial"/>
                <a:cs typeface="Arial"/>
              </a:rPr>
              <a:t>something</a:t>
            </a:r>
            <a:r>
              <a:rPr sz="1189" spc="89" dirty="0">
                <a:latin typeface="Arial"/>
                <a:cs typeface="Arial"/>
              </a:rPr>
              <a:t> </a:t>
            </a:r>
            <a:r>
              <a:rPr sz="1189" spc="-20" dirty="0">
                <a:latin typeface="Arial"/>
                <a:cs typeface="Arial"/>
              </a:rPr>
              <a:t>new</a:t>
            </a:r>
            <a:r>
              <a:rPr sz="1189" spc="89" dirty="0">
                <a:latin typeface="Arial"/>
                <a:cs typeface="Arial"/>
              </a:rPr>
              <a:t> </a:t>
            </a:r>
            <a:r>
              <a:rPr sz="1189" dirty="0">
                <a:latin typeface="Arial"/>
                <a:cs typeface="Arial"/>
              </a:rPr>
              <a:t>(image,</a:t>
            </a:r>
            <a:r>
              <a:rPr sz="1189" spc="89" dirty="0">
                <a:latin typeface="Arial"/>
                <a:cs typeface="Arial"/>
              </a:rPr>
              <a:t> </a:t>
            </a:r>
            <a:r>
              <a:rPr sz="1189" spc="-20" dirty="0">
                <a:latin typeface="Arial"/>
                <a:cs typeface="Arial"/>
              </a:rPr>
              <a:t>video</a:t>
            </a:r>
            <a:r>
              <a:rPr sz="1189" spc="89" dirty="0">
                <a:latin typeface="Arial"/>
                <a:cs typeface="Arial"/>
              </a:rPr>
              <a:t> </a:t>
            </a:r>
            <a:r>
              <a:rPr sz="1189" spc="-40" dirty="0">
                <a:latin typeface="Arial"/>
                <a:cs typeface="Arial"/>
              </a:rPr>
              <a:t>etc)</a:t>
            </a:r>
            <a:endParaRPr sz="1189">
              <a:latin typeface="Arial"/>
              <a:cs typeface="Arial"/>
            </a:endParaRPr>
          </a:p>
          <a:p>
            <a:pPr marL="25164">
              <a:spcBef>
                <a:spcPts val="545"/>
              </a:spcBef>
            </a:pPr>
            <a:r>
              <a:rPr sz="1189" b="1" dirty="0">
                <a:latin typeface="Arial"/>
                <a:cs typeface="Arial"/>
              </a:rPr>
              <a:t>LLM</a:t>
            </a:r>
            <a:r>
              <a:rPr sz="1189" b="1" spc="178" dirty="0">
                <a:latin typeface="Arial"/>
                <a:cs typeface="Arial"/>
              </a:rPr>
              <a:t> </a:t>
            </a:r>
            <a:r>
              <a:rPr sz="1189" dirty="0">
                <a:latin typeface="Arial"/>
                <a:cs typeface="Arial"/>
              </a:rPr>
              <a:t>AI</a:t>
            </a:r>
            <a:r>
              <a:rPr sz="1189" spc="178" dirty="0">
                <a:latin typeface="Arial"/>
                <a:cs typeface="Arial"/>
              </a:rPr>
              <a:t> </a:t>
            </a:r>
            <a:r>
              <a:rPr sz="1189" dirty="0">
                <a:latin typeface="Arial"/>
                <a:cs typeface="Arial"/>
              </a:rPr>
              <a:t>that</a:t>
            </a:r>
            <a:r>
              <a:rPr sz="1189" spc="178" dirty="0">
                <a:latin typeface="Arial"/>
                <a:cs typeface="Arial"/>
              </a:rPr>
              <a:t> </a:t>
            </a:r>
            <a:r>
              <a:rPr sz="1189" spc="-50" dirty="0">
                <a:latin typeface="Arial"/>
                <a:cs typeface="Arial"/>
              </a:rPr>
              <a:t>generates</a:t>
            </a:r>
            <a:r>
              <a:rPr sz="1189" spc="178" dirty="0">
                <a:latin typeface="Arial"/>
                <a:cs typeface="Arial"/>
              </a:rPr>
              <a:t> </a:t>
            </a:r>
            <a:r>
              <a:rPr sz="1189" spc="-40" dirty="0">
                <a:latin typeface="Arial"/>
                <a:cs typeface="Arial"/>
              </a:rPr>
              <a:t>text</a:t>
            </a:r>
            <a:endParaRPr sz="1189">
              <a:latin typeface="Arial"/>
              <a:cs typeface="Arial"/>
            </a:endParaRPr>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90213" y="629962"/>
            <a:ext cx="5007303" cy="4276775"/>
          </a:xfrm>
          <a:prstGeom prst="rect">
            <a:avLst/>
          </a:prstGeom>
        </p:spPr>
      </p:pic>
      <p:sp>
        <p:nvSpPr>
          <p:cNvPr id="3" name="object 3"/>
          <p:cNvSpPr txBox="1"/>
          <p:nvPr/>
        </p:nvSpPr>
        <p:spPr>
          <a:xfrm>
            <a:off x="2765913" y="5250140"/>
            <a:ext cx="6111098" cy="1032466"/>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a:p>
            <a:pPr marL="25164">
              <a:spcBef>
                <a:spcPts val="555"/>
              </a:spcBef>
            </a:pPr>
            <a:r>
              <a:rPr sz="1189" b="1" spc="-40" dirty="0">
                <a:latin typeface="Arial"/>
                <a:cs typeface="Arial"/>
              </a:rPr>
              <a:t>Generative</a:t>
            </a:r>
            <a:r>
              <a:rPr sz="1189" b="1" spc="89" dirty="0">
                <a:latin typeface="Arial"/>
                <a:cs typeface="Arial"/>
              </a:rPr>
              <a:t> </a:t>
            </a:r>
            <a:r>
              <a:rPr sz="1189" b="1" dirty="0">
                <a:latin typeface="Arial"/>
                <a:cs typeface="Arial"/>
              </a:rPr>
              <a:t>AI</a:t>
            </a:r>
            <a:r>
              <a:rPr sz="1189" b="1" spc="89" dirty="0">
                <a:latin typeface="Arial"/>
                <a:cs typeface="Arial"/>
              </a:rPr>
              <a:t> </a:t>
            </a:r>
            <a:r>
              <a:rPr sz="1189" dirty="0">
                <a:latin typeface="Arial"/>
                <a:cs typeface="Arial"/>
              </a:rPr>
              <a:t>AI</a:t>
            </a:r>
            <a:r>
              <a:rPr sz="1189" spc="89" dirty="0">
                <a:latin typeface="Arial"/>
                <a:cs typeface="Arial"/>
              </a:rPr>
              <a:t> </a:t>
            </a:r>
            <a:r>
              <a:rPr sz="1189" dirty="0">
                <a:latin typeface="Arial"/>
                <a:cs typeface="Arial"/>
              </a:rPr>
              <a:t>that</a:t>
            </a:r>
            <a:r>
              <a:rPr sz="1189" spc="89" dirty="0">
                <a:latin typeface="Arial"/>
                <a:cs typeface="Arial"/>
              </a:rPr>
              <a:t> </a:t>
            </a:r>
            <a:r>
              <a:rPr sz="1189" spc="-50" dirty="0">
                <a:latin typeface="Arial"/>
                <a:cs typeface="Arial"/>
              </a:rPr>
              <a:t>generates</a:t>
            </a:r>
            <a:r>
              <a:rPr sz="1189" spc="89" dirty="0">
                <a:latin typeface="Arial"/>
                <a:cs typeface="Arial"/>
              </a:rPr>
              <a:t> </a:t>
            </a:r>
            <a:r>
              <a:rPr sz="1189" spc="-20" dirty="0">
                <a:latin typeface="Arial"/>
                <a:cs typeface="Arial"/>
              </a:rPr>
              <a:t>something</a:t>
            </a:r>
            <a:r>
              <a:rPr sz="1189" spc="89" dirty="0">
                <a:latin typeface="Arial"/>
                <a:cs typeface="Arial"/>
              </a:rPr>
              <a:t> </a:t>
            </a:r>
            <a:r>
              <a:rPr sz="1189" spc="-20" dirty="0">
                <a:latin typeface="Arial"/>
                <a:cs typeface="Arial"/>
              </a:rPr>
              <a:t>new</a:t>
            </a:r>
            <a:r>
              <a:rPr sz="1189" spc="89" dirty="0">
                <a:latin typeface="Arial"/>
                <a:cs typeface="Arial"/>
              </a:rPr>
              <a:t> </a:t>
            </a:r>
            <a:r>
              <a:rPr sz="1189" dirty="0">
                <a:latin typeface="Arial"/>
                <a:cs typeface="Arial"/>
              </a:rPr>
              <a:t>(image,</a:t>
            </a:r>
            <a:r>
              <a:rPr sz="1189" spc="89" dirty="0">
                <a:latin typeface="Arial"/>
                <a:cs typeface="Arial"/>
              </a:rPr>
              <a:t> </a:t>
            </a:r>
            <a:r>
              <a:rPr sz="1189" spc="-20" dirty="0">
                <a:latin typeface="Arial"/>
                <a:cs typeface="Arial"/>
              </a:rPr>
              <a:t>video</a:t>
            </a:r>
            <a:r>
              <a:rPr sz="1189" spc="89" dirty="0">
                <a:latin typeface="Arial"/>
                <a:cs typeface="Arial"/>
              </a:rPr>
              <a:t> </a:t>
            </a:r>
            <a:r>
              <a:rPr sz="1189" spc="-40" dirty="0">
                <a:latin typeface="Arial"/>
                <a:cs typeface="Arial"/>
              </a:rPr>
              <a:t>etc)</a:t>
            </a:r>
            <a:endParaRPr sz="1189">
              <a:latin typeface="Arial"/>
              <a:cs typeface="Arial"/>
            </a:endParaRPr>
          </a:p>
          <a:p>
            <a:pPr marL="25164">
              <a:spcBef>
                <a:spcPts val="545"/>
              </a:spcBef>
            </a:pPr>
            <a:r>
              <a:rPr sz="1189" b="1" dirty="0">
                <a:latin typeface="Arial"/>
                <a:cs typeface="Arial"/>
              </a:rPr>
              <a:t>LLM</a:t>
            </a:r>
            <a:r>
              <a:rPr sz="1189" b="1" spc="178" dirty="0">
                <a:latin typeface="Arial"/>
                <a:cs typeface="Arial"/>
              </a:rPr>
              <a:t> </a:t>
            </a:r>
            <a:r>
              <a:rPr sz="1189" dirty="0">
                <a:latin typeface="Arial"/>
                <a:cs typeface="Arial"/>
              </a:rPr>
              <a:t>AI</a:t>
            </a:r>
            <a:r>
              <a:rPr sz="1189" spc="178" dirty="0">
                <a:latin typeface="Arial"/>
                <a:cs typeface="Arial"/>
              </a:rPr>
              <a:t> </a:t>
            </a:r>
            <a:r>
              <a:rPr sz="1189" dirty="0">
                <a:latin typeface="Arial"/>
                <a:cs typeface="Arial"/>
              </a:rPr>
              <a:t>that</a:t>
            </a:r>
            <a:r>
              <a:rPr sz="1189" spc="178" dirty="0">
                <a:latin typeface="Arial"/>
                <a:cs typeface="Arial"/>
              </a:rPr>
              <a:t> </a:t>
            </a:r>
            <a:r>
              <a:rPr sz="1189" spc="-50" dirty="0">
                <a:latin typeface="Arial"/>
                <a:cs typeface="Arial"/>
              </a:rPr>
              <a:t>generates</a:t>
            </a:r>
            <a:r>
              <a:rPr sz="1189" spc="178" dirty="0">
                <a:latin typeface="Arial"/>
                <a:cs typeface="Arial"/>
              </a:rPr>
              <a:t> </a:t>
            </a:r>
            <a:r>
              <a:rPr sz="1189" spc="-40" dirty="0">
                <a:latin typeface="Arial"/>
                <a:cs typeface="Arial"/>
              </a:rPr>
              <a:t>text</a:t>
            </a:r>
            <a:endParaRPr sz="1189">
              <a:latin typeface="Arial"/>
              <a:cs typeface="Arial"/>
            </a:endParaRPr>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0453" y="252547"/>
            <a:ext cx="9987028" cy="422102"/>
          </a:xfrm>
          <a:prstGeom prst="rect">
            <a:avLst/>
          </a:prstGeom>
        </p:spPr>
        <p:txBody>
          <a:bodyPr vert="horz" wrap="square" lIns="0" tIns="33972" rIns="0" bIns="0" rtlCol="0" anchor="ctr">
            <a:spAutoFit/>
          </a:bodyPr>
          <a:lstStyle/>
          <a:p>
            <a:pPr marL="25164">
              <a:spcBef>
                <a:spcPts val="267"/>
              </a:spcBef>
            </a:pPr>
            <a:r>
              <a:rPr sz="2800" dirty="0">
                <a:solidFill>
                  <a:srgbClr val="0061C1"/>
                </a:solidFill>
                <a:latin typeface="Arial" panose="020B0604020202020204" pitchFamily="34" charset="0"/>
                <a:cs typeface="Arial" panose="020B0604020202020204" pitchFamily="34" charset="0"/>
              </a:rPr>
              <a:t>A</a:t>
            </a:r>
            <a:r>
              <a:rPr sz="2800" spc="20" dirty="0">
                <a:solidFill>
                  <a:srgbClr val="0061C1"/>
                </a:solidFill>
                <a:latin typeface="Arial" panose="020B0604020202020204" pitchFamily="34" charset="0"/>
                <a:cs typeface="Arial" panose="020B0604020202020204" pitchFamily="34" charset="0"/>
              </a:rPr>
              <a:t> </a:t>
            </a:r>
            <a:r>
              <a:rPr sz="2800" spc="-40" dirty="0">
                <a:solidFill>
                  <a:srgbClr val="0061C1"/>
                </a:solidFill>
                <a:latin typeface="Arial" panose="020B0604020202020204" pitchFamily="34" charset="0"/>
                <a:cs typeface="Arial" panose="020B0604020202020204" pitchFamily="34" charset="0"/>
              </a:rPr>
              <a:t>Mathematical</a:t>
            </a:r>
            <a:r>
              <a:rPr sz="2800" spc="30" dirty="0">
                <a:solidFill>
                  <a:srgbClr val="0061C1"/>
                </a:solidFill>
                <a:latin typeface="Arial" panose="020B0604020202020204" pitchFamily="34" charset="0"/>
                <a:cs typeface="Arial" panose="020B0604020202020204" pitchFamily="34" charset="0"/>
              </a:rPr>
              <a:t> </a:t>
            </a:r>
            <a:r>
              <a:rPr sz="2800" spc="-50" dirty="0">
                <a:solidFill>
                  <a:srgbClr val="0061C1"/>
                </a:solidFill>
                <a:latin typeface="Arial" panose="020B0604020202020204" pitchFamily="34" charset="0"/>
                <a:cs typeface="Arial" panose="020B0604020202020204" pitchFamily="34" charset="0"/>
              </a:rPr>
              <a:t>Theory</a:t>
            </a:r>
            <a:r>
              <a:rPr sz="2800" spc="20" dirty="0">
                <a:solidFill>
                  <a:srgbClr val="0061C1"/>
                </a:solidFill>
                <a:latin typeface="Arial" panose="020B0604020202020204" pitchFamily="34" charset="0"/>
                <a:cs typeface="Arial" panose="020B0604020202020204" pitchFamily="34" charset="0"/>
              </a:rPr>
              <a:t> </a:t>
            </a:r>
            <a:r>
              <a:rPr sz="2800" dirty="0">
                <a:solidFill>
                  <a:srgbClr val="0061C1"/>
                </a:solidFill>
                <a:latin typeface="Arial" panose="020B0604020202020204" pitchFamily="34" charset="0"/>
                <a:cs typeface="Arial" panose="020B0604020202020204" pitchFamily="34" charset="0"/>
              </a:rPr>
              <a:t>of</a:t>
            </a:r>
            <a:r>
              <a:rPr sz="2800" spc="30" dirty="0">
                <a:solidFill>
                  <a:srgbClr val="0061C1"/>
                </a:solidFill>
                <a:latin typeface="Arial" panose="020B0604020202020204" pitchFamily="34" charset="0"/>
                <a:cs typeface="Arial" panose="020B0604020202020204" pitchFamily="34" charset="0"/>
              </a:rPr>
              <a:t> </a:t>
            </a:r>
            <a:r>
              <a:rPr sz="2800" spc="-79" dirty="0">
                <a:solidFill>
                  <a:srgbClr val="0061C1"/>
                </a:solidFill>
                <a:latin typeface="Arial" panose="020B0604020202020204" pitchFamily="34" charset="0"/>
                <a:cs typeface="Arial" panose="020B0604020202020204" pitchFamily="34" charset="0"/>
              </a:rPr>
              <a:t>Communication</a:t>
            </a:r>
            <a:r>
              <a:rPr sz="2800" spc="20" dirty="0">
                <a:solidFill>
                  <a:srgbClr val="0061C1"/>
                </a:solidFill>
                <a:latin typeface="Arial" panose="020B0604020202020204" pitchFamily="34" charset="0"/>
                <a:cs typeface="Arial" panose="020B0604020202020204" pitchFamily="34" charset="0"/>
              </a:rPr>
              <a:t> </a:t>
            </a:r>
            <a:r>
              <a:rPr sz="2800" spc="-20" dirty="0">
                <a:solidFill>
                  <a:srgbClr val="0061C1"/>
                </a:solidFill>
                <a:latin typeface="Arial" panose="020B0604020202020204" pitchFamily="34" charset="0"/>
                <a:cs typeface="Arial" panose="020B0604020202020204" pitchFamily="34" charset="0"/>
              </a:rPr>
              <a:t>(1948)</a:t>
            </a:r>
          </a:p>
        </p:txBody>
      </p:sp>
      <p:sp>
        <p:nvSpPr>
          <p:cNvPr id="3" name="object 3"/>
          <p:cNvSpPr txBox="1">
            <a:spLocks noGrp="1"/>
          </p:cNvSpPr>
          <p:nvPr>
            <p:ph type="body" idx="1"/>
          </p:nvPr>
        </p:nvSpPr>
        <p:spPr>
          <a:xfrm>
            <a:off x="1908555" y="1271506"/>
            <a:ext cx="8374887" cy="1536970"/>
          </a:xfrm>
          <a:prstGeom prst="rect">
            <a:avLst/>
          </a:prstGeom>
        </p:spPr>
        <p:txBody>
          <a:bodyPr vert="horz" wrap="square" lIns="0" tIns="174890" rIns="0" bIns="0" rtlCol="0">
            <a:spAutoFit/>
          </a:bodyPr>
          <a:lstStyle/>
          <a:p>
            <a:pPr marL="284351" indent="-259187">
              <a:spcBef>
                <a:spcPts val="1377"/>
              </a:spcBef>
              <a:buClr>
                <a:srgbClr val="3333B2"/>
              </a:buClr>
              <a:buFont typeface="Arial"/>
              <a:buChar char="•"/>
              <a:tabLst>
                <a:tab pos="284351" algn="l"/>
              </a:tabLst>
            </a:pPr>
            <a:r>
              <a:rPr sz="2400" dirty="0">
                <a:latin typeface="Arial" panose="020B0604020202020204" pitchFamily="34" charset="0"/>
                <a:cs typeface="Arial" panose="020B0604020202020204" pitchFamily="34" charset="0"/>
              </a:rPr>
              <a:t>Most</a:t>
            </a:r>
            <a:r>
              <a:rPr sz="2400" spc="-1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of the</a:t>
            </a:r>
            <a:r>
              <a:rPr sz="2400" spc="-10" dirty="0">
                <a:latin typeface="Arial" panose="020B0604020202020204" pitchFamily="34" charset="0"/>
                <a:cs typeface="Arial" panose="020B0604020202020204" pitchFamily="34" charset="0"/>
              </a:rPr>
              <a:t> </a:t>
            </a:r>
            <a:r>
              <a:rPr sz="2400" spc="-119" dirty="0">
                <a:latin typeface="Arial" panose="020B0604020202020204" pitchFamily="34" charset="0"/>
                <a:cs typeface="Arial" panose="020B0604020202020204" pitchFamily="34" charset="0"/>
              </a:rPr>
              <a:t>ideas</a:t>
            </a:r>
            <a:r>
              <a:rPr sz="2400" spc="-10" dirty="0">
                <a:latin typeface="Arial" panose="020B0604020202020204" pitchFamily="34" charset="0"/>
                <a:cs typeface="Arial" panose="020B0604020202020204" pitchFamily="34" charset="0"/>
              </a:rPr>
              <a:t> </a:t>
            </a:r>
            <a:r>
              <a:rPr sz="2400" spc="-50" dirty="0">
                <a:latin typeface="Arial" panose="020B0604020202020204" pitchFamily="34" charset="0"/>
                <a:cs typeface="Arial" panose="020B0604020202020204" pitchFamily="34" charset="0"/>
              </a:rPr>
              <a:t>behind</a:t>
            </a:r>
            <a:r>
              <a:rPr sz="240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LLMs</a:t>
            </a:r>
            <a:r>
              <a:rPr sz="2400" dirty="0">
                <a:latin typeface="Arial" panose="020B0604020202020204" pitchFamily="34" charset="0"/>
                <a:cs typeface="Arial" panose="020B0604020202020204" pitchFamily="34" charset="0"/>
              </a:rPr>
              <a:t> </a:t>
            </a:r>
            <a:r>
              <a:rPr sz="2400" spc="-99" dirty="0">
                <a:latin typeface="Arial" panose="020B0604020202020204" pitchFamily="34" charset="0"/>
                <a:cs typeface="Arial" panose="020B0604020202020204" pitchFamily="34" charset="0"/>
              </a:rPr>
              <a:t>are</a:t>
            </a:r>
            <a:r>
              <a:rPr sz="2400" spc="-1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not </a:t>
            </a:r>
            <a:r>
              <a:rPr sz="2400" spc="-40" dirty="0">
                <a:latin typeface="Arial" panose="020B0604020202020204" pitchFamily="34" charset="0"/>
                <a:cs typeface="Arial" panose="020B0604020202020204" pitchFamily="34" charset="0"/>
              </a:rPr>
              <a:t>new.</a:t>
            </a:r>
          </a:p>
          <a:p>
            <a:pPr marL="284351" indent="-259187">
              <a:spcBef>
                <a:spcPts val="1169"/>
              </a:spcBef>
              <a:buClr>
                <a:srgbClr val="3333B2"/>
              </a:buClr>
              <a:buFont typeface="Arial"/>
              <a:buChar char="•"/>
              <a:tabLst>
                <a:tab pos="284351" algn="l"/>
              </a:tabLst>
            </a:pPr>
            <a:r>
              <a:rPr sz="2400" dirty="0">
                <a:latin typeface="Arial" panose="020B0604020202020204" pitchFamily="34" charset="0"/>
                <a:cs typeface="Arial" panose="020B0604020202020204" pitchFamily="34" charset="0"/>
              </a:rPr>
              <a:t>A</a:t>
            </a:r>
            <a:r>
              <a:rPr sz="2400" spc="-40" dirty="0">
                <a:latin typeface="Arial" panose="020B0604020202020204" pitchFamily="34" charset="0"/>
                <a:cs typeface="Arial" panose="020B0604020202020204" pitchFamily="34" charset="0"/>
              </a:rPr>
              <a:t> </a:t>
            </a:r>
            <a:r>
              <a:rPr sz="2400" spc="-89" dirty="0">
                <a:latin typeface="Arial" panose="020B0604020202020204" pitchFamily="34" charset="0"/>
                <a:cs typeface="Arial" panose="020B0604020202020204" pitchFamily="34" charset="0"/>
              </a:rPr>
              <a:t>key</a:t>
            </a:r>
            <a:r>
              <a:rPr sz="2400" spc="-10" dirty="0">
                <a:latin typeface="Arial" panose="020B0604020202020204" pitchFamily="34" charset="0"/>
                <a:cs typeface="Arial" panose="020B0604020202020204" pitchFamily="34" charset="0"/>
              </a:rPr>
              <a:t> </a:t>
            </a:r>
            <a:r>
              <a:rPr sz="2400" spc="-59" dirty="0">
                <a:latin typeface="Arial" panose="020B0604020202020204" pitchFamily="34" charset="0"/>
                <a:cs typeface="Arial" panose="020B0604020202020204" pitchFamily="34" charset="0"/>
              </a:rPr>
              <a:t>idea</a:t>
            </a:r>
            <a:r>
              <a:rPr sz="2400" dirty="0">
                <a:latin typeface="Arial" panose="020B0604020202020204" pitchFamily="34" charset="0"/>
                <a:cs typeface="Arial" panose="020B0604020202020204" pitchFamily="34" charset="0"/>
              </a:rPr>
              <a:t> </a:t>
            </a:r>
            <a:r>
              <a:rPr sz="2400" spc="-168" dirty="0">
                <a:latin typeface="Arial" panose="020B0604020202020204" pitchFamily="34" charset="0"/>
                <a:cs typeface="Arial" panose="020B0604020202020204" pitchFamily="34" charset="0"/>
              </a:rPr>
              <a:t>was</a:t>
            </a:r>
            <a:r>
              <a:rPr sz="2400" spc="30" dirty="0">
                <a:latin typeface="Arial" panose="020B0604020202020204" pitchFamily="34" charset="0"/>
                <a:cs typeface="Arial" panose="020B0604020202020204" pitchFamily="34" charset="0"/>
              </a:rPr>
              <a:t> </a:t>
            </a:r>
            <a:r>
              <a:rPr sz="2400" spc="-99" dirty="0">
                <a:latin typeface="Arial" panose="020B0604020202020204" pitchFamily="34" charset="0"/>
                <a:cs typeface="Arial" panose="020B0604020202020204" pitchFamily="34" charset="0"/>
              </a:rPr>
              <a:t>described</a:t>
            </a:r>
            <a:r>
              <a:rPr sz="2400" dirty="0">
                <a:latin typeface="Arial" panose="020B0604020202020204" pitchFamily="34" charset="0"/>
                <a:cs typeface="Arial" panose="020B0604020202020204" pitchFamily="34" charset="0"/>
              </a:rPr>
              <a:t> by</a:t>
            </a:r>
            <a:r>
              <a:rPr sz="2400" spc="-10" dirty="0">
                <a:latin typeface="Arial" panose="020B0604020202020204" pitchFamily="34" charset="0"/>
                <a:cs typeface="Arial" panose="020B0604020202020204" pitchFamily="34" charset="0"/>
              </a:rPr>
              <a:t> </a:t>
            </a:r>
            <a:r>
              <a:rPr sz="2400" spc="-89" dirty="0">
                <a:latin typeface="Arial" panose="020B0604020202020204" pitchFamily="34" charset="0"/>
                <a:cs typeface="Arial" panose="020B0604020202020204" pitchFamily="34" charset="0"/>
              </a:rPr>
              <a:t>Claude</a:t>
            </a:r>
            <a:r>
              <a:rPr sz="2400" dirty="0">
                <a:latin typeface="Arial" panose="020B0604020202020204" pitchFamily="34" charset="0"/>
                <a:cs typeface="Arial" panose="020B0604020202020204" pitchFamily="34" charset="0"/>
              </a:rPr>
              <a:t> </a:t>
            </a:r>
            <a:r>
              <a:rPr sz="2400" spc="-99" dirty="0">
                <a:latin typeface="Arial" panose="020B0604020202020204" pitchFamily="34" charset="0"/>
                <a:cs typeface="Arial" panose="020B0604020202020204" pitchFamily="34" charset="0"/>
              </a:rPr>
              <a:t>Shannon</a:t>
            </a:r>
            <a:r>
              <a:rPr sz="2400" dirty="0">
                <a:latin typeface="Arial" panose="020B0604020202020204" pitchFamily="34" charset="0"/>
                <a:cs typeface="Arial" panose="020B0604020202020204" pitchFamily="34" charset="0"/>
              </a:rPr>
              <a:t> in</a:t>
            </a:r>
            <a:r>
              <a:rPr sz="2400" spc="-1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1948.</a:t>
            </a:r>
          </a:p>
          <a:p>
            <a:pPr marL="284351" indent="-259187">
              <a:spcBef>
                <a:spcPts val="1179"/>
              </a:spcBef>
              <a:buClr>
                <a:srgbClr val="3333B2"/>
              </a:buClr>
              <a:buFont typeface="Arial"/>
              <a:buChar char="•"/>
              <a:tabLst>
                <a:tab pos="284351" algn="l"/>
              </a:tabLst>
            </a:pPr>
            <a:r>
              <a:rPr sz="2400" spc="-79" dirty="0">
                <a:latin typeface="Arial" panose="020B0604020202020204" pitchFamily="34" charset="0"/>
                <a:cs typeface="Arial" panose="020B0604020202020204" pitchFamily="34" charset="0"/>
              </a:rPr>
              <a:t>Here</a:t>
            </a:r>
            <a:r>
              <a:rPr sz="2400" spc="-59"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is</a:t>
            </a:r>
            <a:r>
              <a:rPr sz="2400" spc="-79"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an</a:t>
            </a:r>
            <a:r>
              <a:rPr sz="2400" spc="-69"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extract</a:t>
            </a:r>
            <a:r>
              <a:rPr sz="2400" spc="-79"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from</a:t>
            </a:r>
            <a:r>
              <a:rPr sz="2400" spc="-59" dirty="0">
                <a:latin typeface="Arial" panose="020B0604020202020204" pitchFamily="34" charset="0"/>
                <a:cs typeface="Arial" panose="020B0604020202020204" pitchFamily="34" charset="0"/>
              </a:rPr>
              <a:t> </a:t>
            </a:r>
            <a:r>
              <a:rPr sz="2400" spc="-40" dirty="0">
                <a:latin typeface="Arial" panose="020B0604020202020204" pitchFamily="34" charset="0"/>
                <a:cs typeface="Arial" panose="020B0604020202020204" pitchFamily="34" charset="0"/>
              </a:rPr>
              <a:t>his</a:t>
            </a:r>
            <a:r>
              <a:rPr sz="2400" spc="-69"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paper.</a:t>
            </a:r>
          </a:p>
        </p:txBody>
      </p:sp>
      <p:pic>
        <p:nvPicPr>
          <p:cNvPr id="4" name="object 4"/>
          <p:cNvPicPr/>
          <p:nvPr/>
        </p:nvPicPr>
        <p:blipFill>
          <a:blip r:embed="rId2" cstate="print"/>
          <a:stretch>
            <a:fillRect/>
          </a:stretch>
        </p:blipFill>
        <p:spPr>
          <a:xfrm>
            <a:off x="3210096" y="3201069"/>
            <a:ext cx="4867741" cy="2867497"/>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7551" y="144100"/>
            <a:ext cx="3452511"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What</a:t>
            </a:r>
            <a:r>
              <a:rPr sz="2774" spc="-30" dirty="0">
                <a:solidFill>
                  <a:srgbClr val="3333B2"/>
                </a:solidFill>
                <a:latin typeface="Arial"/>
                <a:cs typeface="Arial"/>
              </a:rPr>
              <a:t> </a:t>
            </a:r>
            <a:r>
              <a:rPr sz="2774" dirty="0">
                <a:solidFill>
                  <a:srgbClr val="3333B2"/>
                </a:solidFill>
                <a:latin typeface="Arial"/>
                <a:cs typeface="Arial"/>
              </a:rPr>
              <a:t>did</a:t>
            </a:r>
            <a:r>
              <a:rPr sz="2774" spc="-20" dirty="0">
                <a:solidFill>
                  <a:srgbClr val="3333B2"/>
                </a:solidFill>
                <a:latin typeface="Arial"/>
                <a:cs typeface="Arial"/>
              </a:rPr>
              <a:t> </a:t>
            </a:r>
            <a:r>
              <a:rPr sz="2774" spc="-129" dirty="0">
                <a:solidFill>
                  <a:srgbClr val="3333B2"/>
                </a:solidFill>
                <a:latin typeface="Arial"/>
                <a:cs typeface="Arial"/>
              </a:rPr>
              <a:t>Shannon</a:t>
            </a:r>
            <a:r>
              <a:rPr sz="2774" spc="-20" dirty="0">
                <a:solidFill>
                  <a:srgbClr val="3333B2"/>
                </a:solidFill>
                <a:latin typeface="Arial"/>
                <a:cs typeface="Arial"/>
              </a:rPr>
              <a:t> </a:t>
            </a:r>
            <a:r>
              <a:rPr sz="2774" spc="-109" dirty="0">
                <a:solidFill>
                  <a:srgbClr val="3333B2"/>
                </a:solidFill>
                <a:latin typeface="Arial"/>
                <a:cs typeface="Arial"/>
              </a:rPr>
              <a:t>do?</a:t>
            </a:r>
            <a:endParaRPr sz="2774" dirty="0">
              <a:latin typeface="Arial"/>
              <a:cs typeface="Arial"/>
            </a:endParaRPr>
          </a:p>
        </p:txBody>
      </p:sp>
      <p:pic>
        <p:nvPicPr>
          <p:cNvPr id="3" name="object 3"/>
          <p:cNvPicPr/>
          <p:nvPr/>
        </p:nvPicPr>
        <p:blipFill>
          <a:blip r:embed="rId2" cstate="print"/>
          <a:stretch>
            <a:fillRect/>
          </a:stretch>
        </p:blipFill>
        <p:spPr>
          <a:xfrm>
            <a:off x="2242019" y="1216884"/>
            <a:ext cx="3894192" cy="2293998"/>
          </a:xfrm>
          <a:prstGeom prst="rect">
            <a:avLst/>
          </a:prstGeom>
        </p:spPr>
      </p:pic>
      <p:pic>
        <p:nvPicPr>
          <p:cNvPr id="4" name="object 4"/>
          <p:cNvPicPr/>
          <p:nvPr/>
        </p:nvPicPr>
        <p:blipFill>
          <a:blip r:embed="rId3" cstate="print"/>
          <a:stretch>
            <a:fillRect/>
          </a:stretch>
        </p:blipFill>
        <p:spPr>
          <a:xfrm>
            <a:off x="7175314" y="915887"/>
            <a:ext cx="1814531" cy="2964127"/>
          </a:xfrm>
          <a:prstGeom prst="rect">
            <a:avLst/>
          </a:prstGeom>
        </p:spPr>
      </p:pic>
    </p:spTree>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42019" y="1216884"/>
            <a:ext cx="3894192" cy="2293998"/>
          </a:xfrm>
          <a:prstGeom prst="rect">
            <a:avLst/>
          </a:prstGeom>
        </p:spPr>
      </p:pic>
      <p:pic>
        <p:nvPicPr>
          <p:cNvPr id="4" name="object 4"/>
          <p:cNvPicPr/>
          <p:nvPr/>
        </p:nvPicPr>
        <p:blipFill>
          <a:blip r:embed="rId3" cstate="print"/>
          <a:stretch>
            <a:fillRect/>
          </a:stretch>
        </p:blipFill>
        <p:spPr>
          <a:xfrm>
            <a:off x="7175314" y="915887"/>
            <a:ext cx="1814531" cy="2964127"/>
          </a:xfrm>
          <a:prstGeom prst="rect">
            <a:avLst/>
          </a:prstGeom>
        </p:spPr>
      </p:pic>
      <p:sp>
        <p:nvSpPr>
          <p:cNvPr id="5" name="object 5"/>
          <p:cNvSpPr txBox="1"/>
          <p:nvPr/>
        </p:nvSpPr>
        <p:spPr>
          <a:xfrm>
            <a:off x="2472372" y="3730970"/>
            <a:ext cx="5284458" cy="2932123"/>
          </a:xfrm>
          <a:prstGeom prst="rect">
            <a:avLst/>
          </a:prstGeom>
        </p:spPr>
        <p:txBody>
          <a:bodyPr vert="horz" wrap="square" lIns="0" tIns="70459" rIns="0" bIns="0" rtlCol="0">
            <a:spAutoFit/>
          </a:bodyPr>
          <a:lstStyle/>
          <a:p>
            <a:pPr marL="254154" indent="-228990">
              <a:spcBef>
                <a:spcPts val="555"/>
              </a:spcBef>
              <a:buClr>
                <a:srgbClr val="3333B2"/>
              </a:buClr>
              <a:buFont typeface="Arial"/>
              <a:buChar char="•"/>
              <a:tabLst>
                <a:tab pos="254154" algn="l"/>
              </a:tabLst>
            </a:pPr>
            <a:r>
              <a:rPr sz="1387" dirty="0">
                <a:latin typeface="Arial"/>
                <a:cs typeface="Arial"/>
              </a:rPr>
              <a:t>Start</a:t>
            </a:r>
            <a:r>
              <a:rPr sz="1387" spc="109" dirty="0">
                <a:latin typeface="Arial"/>
                <a:cs typeface="Arial"/>
              </a:rPr>
              <a:t> </a:t>
            </a:r>
            <a:r>
              <a:rPr sz="1387" dirty="0">
                <a:latin typeface="Arial"/>
                <a:cs typeface="Arial"/>
              </a:rPr>
              <a:t>with</a:t>
            </a:r>
            <a:r>
              <a:rPr sz="1387" spc="109" dirty="0">
                <a:latin typeface="Arial"/>
                <a:cs typeface="Arial"/>
              </a:rPr>
              <a:t> </a:t>
            </a:r>
            <a:r>
              <a:rPr sz="1387" dirty="0">
                <a:latin typeface="Arial"/>
                <a:cs typeface="Arial"/>
              </a:rPr>
              <a:t>the</a:t>
            </a:r>
            <a:r>
              <a:rPr sz="1387" spc="109" dirty="0">
                <a:latin typeface="Arial"/>
                <a:cs typeface="Arial"/>
              </a:rPr>
              <a:t> </a:t>
            </a:r>
            <a:r>
              <a:rPr sz="1387" dirty="0">
                <a:latin typeface="Arial"/>
                <a:cs typeface="Arial"/>
              </a:rPr>
              <a:t>word</a:t>
            </a:r>
            <a:r>
              <a:rPr sz="1387" spc="109" dirty="0">
                <a:latin typeface="Arial"/>
                <a:cs typeface="Arial"/>
              </a:rPr>
              <a:t> </a:t>
            </a:r>
            <a:r>
              <a:rPr sz="1387" spc="-20" dirty="0">
                <a:latin typeface="Arial"/>
                <a:cs typeface="Arial"/>
              </a:rPr>
              <a:t>“The”.</a:t>
            </a:r>
            <a:endParaRPr sz="1387" dirty="0">
              <a:latin typeface="Arial"/>
              <a:cs typeface="Arial"/>
            </a:endParaRPr>
          </a:p>
          <a:p>
            <a:pPr marL="254154" indent="-228990">
              <a:spcBef>
                <a:spcPts val="357"/>
              </a:spcBef>
              <a:buClr>
                <a:srgbClr val="3333B2"/>
              </a:buClr>
              <a:buFont typeface="Arial"/>
              <a:buChar char="•"/>
              <a:tabLst>
                <a:tab pos="254154" algn="l"/>
              </a:tabLst>
            </a:pPr>
            <a:r>
              <a:rPr sz="1387" spc="-50" dirty="0">
                <a:latin typeface="Arial"/>
                <a:cs typeface="Arial"/>
              </a:rPr>
              <a:t>Choose</a:t>
            </a:r>
            <a:r>
              <a:rPr sz="1387" spc="20" dirty="0">
                <a:latin typeface="Arial"/>
                <a:cs typeface="Arial"/>
              </a:rPr>
              <a:t> </a:t>
            </a:r>
            <a:r>
              <a:rPr sz="1387" dirty="0">
                <a:latin typeface="Arial"/>
                <a:cs typeface="Arial"/>
              </a:rPr>
              <a:t>a</a:t>
            </a:r>
            <a:r>
              <a:rPr sz="1387" spc="20" dirty="0">
                <a:latin typeface="Arial"/>
                <a:cs typeface="Arial"/>
              </a:rPr>
              <a:t> </a:t>
            </a:r>
            <a:r>
              <a:rPr sz="1387" dirty="0">
                <a:latin typeface="Arial"/>
                <a:cs typeface="Arial"/>
              </a:rPr>
              <a:t>book.</a:t>
            </a:r>
            <a:r>
              <a:rPr sz="1387" spc="20" dirty="0">
                <a:latin typeface="Arial"/>
                <a:cs typeface="Arial"/>
              </a:rPr>
              <a:t> </a:t>
            </a:r>
            <a:r>
              <a:rPr sz="1387" spc="-20" dirty="0">
                <a:latin typeface="Arial"/>
                <a:cs typeface="Arial"/>
              </a:rPr>
              <a:t>(Shannon</a:t>
            </a:r>
            <a:r>
              <a:rPr sz="1387" spc="30" dirty="0">
                <a:latin typeface="Arial"/>
                <a:cs typeface="Arial"/>
              </a:rPr>
              <a:t> </a:t>
            </a:r>
            <a:r>
              <a:rPr sz="1387" dirty="0">
                <a:latin typeface="Arial"/>
                <a:cs typeface="Arial"/>
              </a:rPr>
              <a:t>doesn’t</a:t>
            </a:r>
            <a:r>
              <a:rPr sz="1387" spc="20" dirty="0">
                <a:latin typeface="Arial"/>
                <a:cs typeface="Arial"/>
              </a:rPr>
              <a:t> </a:t>
            </a:r>
            <a:r>
              <a:rPr sz="1387" spc="-50" dirty="0">
                <a:latin typeface="Arial"/>
                <a:cs typeface="Arial"/>
              </a:rPr>
              <a:t>say</a:t>
            </a:r>
            <a:r>
              <a:rPr sz="1387" spc="20" dirty="0">
                <a:latin typeface="Arial"/>
                <a:cs typeface="Arial"/>
              </a:rPr>
              <a:t> </a:t>
            </a:r>
            <a:r>
              <a:rPr sz="1387" dirty="0">
                <a:latin typeface="Arial"/>
                <a:cs typeface="Arial"/>
              </a:rPr>
              <a:t>which</a:t>
            </a:r>
            <a:r>
              <a:rPr sz="1387" spc="20" dirty="0">
                <a:latin typeface="Arial"/>
                <a:cs typeface="Arial"/>
              </a:rPr>
              <a:t> </a:t>
            </a:r>
            <a:r>
              <a:rPr sz="1387" dirty="0">
                <a:latin typeface="Arial"/>
                <a:cs typeface="Arial"/>
              </a:rPr>
              <a:t>book</a:t>
            </a:r>
            <a:r>
              <a:rPr sz="1387" spc="30" dirty="0">
                <a:latin typeface="Arial"/>
                <a:cs typeface="Arial"/>
              </a:rPr>
              <a:t> </a:t>
            </a:r>
            <a:r>
              <a:rPr sz="1387" dirty="0">
                <a:latin typeface="Arial"/>
                <a:cs typeface="Arial"/>
              </a:rPr>
              <a:t>he</a:t>
            </a:r>
            <a:r>
              <a:rPr sz="1387" spc="20" dirty="0">
                <a:latin typeface="Arial"/>
                <a:cs typeface="Arial"/>
              </a:rPr>
              <a:t> </a:t>
            </a:r>
            <a:r>
              <a:rPr sz="1387" spc="-20" dirty="0">
                <a:latin typeface="Arial"/>
                <a:cs typeface="Arial"/>
              </a:rPr>
              <a:t>used.)</a:t>
            </a:r>
            <a:endParaRPr sz="1387" dirty="0">
              <a:latin typeface="Arial"/>
              <a:cs typeface="Arial"/>
            </a:endParaRPr>
          </a:p>
          <a:p>
            <a:pPr marL="254154" indent="-228990">
              <a:spcBef>
                <a:spcPts val="367"/>
              </a:spcBef>
              <a:buClr>
                <a:srgbClr val="3333B2"/>
              </a:buClr>
              <a:buFont typeface="Arial"/>
              <a:buChar char="•"/>
              <a:tabLst>
                <a:tab pos="254154" algn="l"/>
              </a:tabLst>
            </a:pPr>
            <a:r>
              <a:rPr sz="1387" dirty="0">
                <a:latin typeface="Arial"/>
                <a:cs typeface="Arial"/>
              </a:rPr>
              <a:t>Open</a:t>
            </a:r>
            <a:r>
              <a:rPr sz="1387" spc="40" dirty="0">
                <a:latin typeface="Arial"/>
                <a:cs typeface="Arial"/>
              </a:rPr>
              <a:t> </a:t>
            </a:r>
            <a:r>
              <a:rPr sz="1387" dirty="0">
                <a:latin typeface="Arial"/>
                <a:cs typeface="Arial"/>
              </a:rPr>
              <a:t>the</a:t>
            </a:r>
            <a:r>
              <a:rPr sz="1387" spc="50" dirty="0">
                <a:latin typeface="Arial"/>
                <a:cs typeface="Arial"/>
              </a:rPr>
              <a:t> </a:t>
            </a:r>
            <a:r>
              <a:rPr sz="1387" dirty="0">
                <a:latin typeface="Arial"/>
                <a:cs typeface="Arial"/>
              </a:rPr>
              <a:t>book</a:t>
            </a:r>
            <a:r>
              <a:rPr sz="1387" spc="50" dirty="0">
                <a:latin typeface="Arial"/>
                <a:cs typeface="Arial"/>
              </a:rPr>
              <a:t> </a:t>
            </a:r>
            <a:r>
              <a:rPr sz="1387" dirty="0">
                <a:latin typeface="Arial"/>
                <a:cs typeface="Arial"/>
              </a:rPr>
              <a:t>to</a:t>
            </a:r>
            <a:r>
              <a:rPr sz="1387" spc="50" dirty="0">
                <a:latin typeface="Arial"/>
                <a:cs typeface="Arial"/>
              </a:rPr>
              <a:t> </a:t>
            </a:r>
            <a:r>
              <a:rPr sz="1387" dirty="0">
                <a:latin typeface="Arial"/>
                <a:cs typeface="Arial"/>
              </a:rPr>
              <a:t>a</a:t>
            </a:r>
            <a:r>
              <a:rPr sz="1387" spc="50" dirty="0">
                <a:latin typeface="Arial"/>
                <a:cs typeface="Arial"/>
              </a:rPr>
              <a:t> </a:t>
            </a:r>
            <a:r>
              <a:rPr sz="1387" dirty="0">
                <a:latin typeface="Arial"/>
                <a:cs typeface="Arial"/>
              </a:rPr>
              <a:t>random</a:t>
            </a:r>
            <a:r>
              <a:rPr sz="1387" spc="50" dirty="0">
                <a:latin typeface="Arial"/>
                <a:cs typeface="Arial"/>
              </a:rPr>
              <a:t> </a:t>
            </a:r>
            <a:r>
              <a:rPr sz="1387" spc="-20" dirty="0">
                <a:latin typeface="Arial"/>
                <a:cs typeface="Arial"/>
              </a:rPr>
              <a:t>page.</a:t>
            </a:r>
            <a:endParaRPr sz="1387" dirty="0">
              <a:latin typeface="Arial"/>
              <a:cs typeface="Arial"/>
            </a:endParaRPr>
          </a:p>
          <a:p>
            <a:pPr marL="254154" indent="-228990">
              <a:spcBef>
                <a:spcPts val="357"/>
              </a:spcBef>
              <a:buClr>
                <a:srgbClr val="3333B2"/>
              </a:buClr>
              <a:buFont typeface="Arial"/>
              <a:buChar char="•"/>
              <a:tabLst>
                <a:tab pos="254154" algn="l"/>
              </a:tabLst>
            </a:pPr>
            <a:r>
              <a:rPr sz="1387" dirty="0">
                <a:latin typeface="Arial"/>
                <a:cs typeface="Arial"/>
              </a:rPr>
              <a:t>Find</a:t>
            </a:r>
            <a:r>
              <a:rPr sz="1387" spc="129" dirty="0">
                <a:latin typeface="Arial"/>
                <a:cs typeface="Arial"/>
              </a:rPr>
              <a:t> </a:t>
            </a:r>
            <a:r>
              <a:rPr sz="1387" dirty="0">
                <a:latin typeface="Arial"/>
                <a:cs typeface="Arial"/>
              </a:rPr>
              <a:t>the</a:t>
            </a:r>
            <a:r>
              <a:rPr sz="1387" spc="129" dirty="0">
                <a:latin typeface="Arial"/>
                <a:cs typeface="Arial"/>
              </a:rPr>
              <a:t> </a:t>
            </a:r>
            <a:r>
              <a:rPr sz="1387" dirty="0">
                <a:latin typeface="Arial"/>
                <a:cs typeface="Arial"/>
              </a:rPr>
              <a:t>first</a:t>
            </a:r>
            <a:r>
              <a:rPr sz="1387" spc="139" dirty="0">
                <a:latin typeface="Arial"/>
                <a:cs typeface="Arial"/>
              </a:rPr>
              <a:t> </a:t>
            </a:r>
            <a:r>
              <a:rPr sz="1387" spc="-20" dirty="0">
                <a:latin typeface="Arial"/>
                <a:cs typeface="Arial"/>
              </a:rPr>
              <a:t>occurrence</a:t>
            </a:r>
            <a:r>
              <a:rPr sz="1387" spc="129" dirty="0">
                <a:latin typeface="Arial"/>
                <a:cs typeface="Arial"/>
              </a:rPr>
              <a:t> </a:t>
            </a:r>
            <a:r>
              <a:rPr sz="1387" dirty="0">
                <a:latin typeface="Arial"/>
                <a:cs typeface="Arial"/>
              </a:rPr>
              <a:t>of</a:t>
            </a:r>
            <a:r>
              <a:rPr sz="1387" spc="129" dirty="0">
                <a:latin typeface="Arial"/>
                <a:cs typeface="Arial"/>
              </a:rPr>
              <a:t> </a:t>
            </a:r>
            <a:r>
              <a:rPr sz="1387" dirty="0">
                <a:latin typeface="Arial"/>
                <a:cs typeface="Arial"/>
              </a:rPr>
              <a:t>the</a:t>
            </a:r>
            <a:r>
              <a:rPr sz="1387" spc="139" dirty="0">
                <a:latin typeface="Arial"/>
                <a:cs typeface="Arial"/>
              </a:rPr>
              <a:t> </a:t>
            </a:r>
            <a:r>
              <a:rPr sz="1387" dirty="0">
                <a:latin typeface="Arial"/>
                <a:cs typeface="Arial"/>
              </a:rPr>
              <a:t>word</a:t>
            </a:r>
            <a:r>
              <a:rPr sz="1387" spc="129" dirty="0">
                <a:latin typeface="Arial"/>
                <a:cs typeface="Arial"/>
              </a:rPr>
              <a:t> </a:t>
            </a:r>
            <a:r>
              <a:rPr sz="1387" dirty="0">
                <a:latin typeface="Arial"/>
                <a:cs typeface="Arial"/>
              </a:rPr>
              <a:t>”The”</a:t>
            </a:r>
            <a:r>
              <a:rPr sz="1387" spc="139" dirty="0">
                <a:latin typeface="Arial"/>
                <a:cs typeface="Arial"/>
              </a:rPr>
              <a:t> </a:t>
            </a:r>
            <a:r>
              <a:rPr sz="1387" dirty="0">
                <a:latin typeface="Arial"/>
                <a:cs typeface="Arial"/>
              </a:rPr>
              <a:t>on</a:t>
            </a:r>
            <a:r>
              <a:rPr sz="1387" spc="129" dirty="0">
                <a:latin typeface="Arial"/>
                <a:cs typeface="Arial"/>
              </a:rPr>
              <a:t> </a:t>
            </a:r>
            <a:r>
              <a:rPr sz="1387" dirty="0">
                <a:latin typeface="Arial"/>
                <a:cs typeface="Arial"/>
              </a:rPr>
              <a:t>that</a:t>
            </a:r>
            <a:r>
              <a:rPr sz="1387" spc="129" dirty="0">
                <a:latin typeface="Arial"/>
                <a:cs typeface="Arial"/>
              </a:rPr>
              <a:t> </a:t>
            </a:r>
            <a:r>
              <a:rPr sz="1387" spc="-20" dirty="0">
                <a:latin typeface="Arial"/>
                <a:cs typeface="Arial"/>
              </a:rPr>
              <a:t>page.</a:t>
            </a:r>
            <a:endParaRPr sz="1387" dirty="0">
              <a:latin typeface="Arial"/>
              <a:cs typeface="Arial"/>
            </a:endParaRPr>
          </a:p>
          <a:p>
            <a:pPr marL="254154" indent="-228990">
              <a:spcBef>
                <a:spcPts val="357"/>
              </a:spcBef>
              <a:buClr>
                <a:srgbClr val="3333B2"/>
              </a:buClr>
              <a:buFont typeface="Arial"/>
              <a:buChar char="•"/>
              <a:tabLst>
                <a:tab pos="254154" algn="l"/>
              </a:tabLst>
            </a:pPr>
            <a:r>
              <a:rPr sz="1387" dirty="0">
                <a:latin typeface="Arial"/>
                <a:cs typeface="Arial"/>
              </a:rPr>
              <a:t>Write</a:t>
            </a:r>
            <a:r>
              <a:rPr sz="1387" spc="59" dirty="0">
                <a:latin typeface="Arial"/>
                <a:cs typeface="Arial"/>
              </a:rPr>
              <a:t> </a:t>
            </a:r>
            <a:r>
              <a:rPr sz="1387" dirty="0">
                <a:latin typeface="Arial"/>
                <a:cs typeface="Arial"/>
              </a:rPr>
              <a:t>down</a:t>
            </a:r>
            <a:r>
              <a:rPr sz="1387" spc="69" dirty="0">
                <a:latin typeface="Arial"/>
                <a:cs typeface="Arial"/>
              </a:rPr>
              <a:t> </a:t>
            </a:r>
            <a:r>
              <a:rPr sz="1387" dirty="0">
                <a:latin typeface="Arial"/>
                <a:cs typeface="Arial"/>
              </a:rPr>
              <a:t>the</a:t>
            </a:r>
            <a:r>
              <a:rPr sz="1387" spc="69" dirty="0">
                <a:latin typeface="Arial"/>
                <a:cs typeface="Arial"/>
              </a:rPr>
              <a:t> </a:t>
            </a:r>
            <a:r>
              <a:rPr sz="1387" i="1" dirty="0">
                <a:latin typeface="Arial"/>
                <a:cs typeface="Arial"/>
              </a:rPr>
              <a:t>next</a:t>
            </a:r>
            <a:r>
              <a:rPr sz="1387" i="1" spc="69" dirty="0">
                <a:latin typeface="Arial"/>
                <a:cs typeface="Arial"/>
              </a:rPr>
              <a:t> </a:t>
            </a:r>
            <a:r>
              <a:rPr sz="1387" i="1" dirty="0">
                <a:latin typeface="Arial"/>
                <a:cs typeface="Arial"/>
              </a:rPr>
              <a:t>word</a:t>
            </a:r>
            <a:r>
              <a:rPr sz="1387" i="1" spc="69" dirty="0">
                <a:latin typeface="Arial"/>
                <a:cs typeface="Arial"/>
              </a:rPr>
              <a:t> </a:t>
            </a:r>
            <a:r>
              <a:rPr sz="1387" dirty="0">
                <a:latin typeface="Arial"/>
                <a:cs typeface="Arial"/>
              </a:rPr>
              <a:t>(in</a:t>
            </a:r>
            <a:r>
              <a:rPr sz="1387" spc="69" dirty="0">
                <a:latin typeface="Arial"/>
                <a:cs typeface="Arial"/>
              </a:rPr>
              <a:t> </a:t>
            </a:r>
            <a:r>
              <a:rPr sz="1387" dirty="0">
                <a:latin typeface="Arial"/>
                <a:cs typeface="Arial"/>
              </a:rPr>
              <a:t>this</a:t>
            </a:r>
            <a:r>
              <a:rPr sz="1387" spc="69" dirty="0">
                <a:latin typeface="Arial"/>
                <a:cs typeface="Arial"/>
              </a:rPr>
              <a:t> </a:t>
            </a:r>
            <a:r>
              <a:rPr sz="1387" spc="-59" dirty="0">
                <a:latin typeface="Arial"/>
                <a:cs typeface="Arial"/>
              </a:rPr>
              <a:t>case</a:t>
            </a:r>
            <a:r>
              <a:rPr sz="1387" spc="69" dirty="0">
                <a:latin typeface="Arial"/>
                <a:cs typeface="Arial"/>
              </a:rPr>
              <a:t> </a:t>
            </a:r>
            <a:r>
              <a:rPr sz="1387" spc="-20" dirty="0">
                <a:latin typeface="Arial"/>
                <a:cs typeface="Arial"/>
              </a:rPr>
              <a:t>“head”).</a:t>
            </a:r>
            <a:endParaRPr sz="1387" dirty="0">
              <a:latin typeface="Arial"/>
              <a:cs typeface="Arial"/>
            </a:endParaRPr>
          </a:p>
          <a:p>
            <a:pPr marL="254154" indent="-228990">
              <a:spcBef>
                <a:spcPts val="367"/>
              </a:spcBef>
              <a:buClr>
                <a:srgbClr val="3333B2"/>
              </a:buClr>
              <a:buFont typeface="Arial"/>
              <a:buChar char="•"/>
              <a:tabLst>
                <a:tab pos="254154" algn="l"/>
              </a:tabLst>
            </a:pPr>
            <a:r>
              <a:rPr sz="1387" dirty="0">
                <a:latin typeface="Arial"/>
                <a:cs typeface="Arial"/>
              </a:rPr>
              <a:t>Open</a:t>
            </a:r>
            <a:r>
              <a:rPr sz="1387" spc="30" dirty="0">
                <a:latin typeface="Arial"/>
                <a:cs typeface="Arial"/>
              </a:rPr>
              <a:t> </a:t>
            </a:r>
            <a:r>
              <a:rPr sz="1387" dirty="0">
                <a:latin typeface="Arial"/>
                <a:cs typeface="Arial"/>
              </a:rPr>
              <a:t>the</a:t>
            </a:r>
            <a:r>
              <a:rPr sz="1387" spc="40" dirty="0">
                <a:latin typeface="Arial"/>
                <a:cs typeface="Arial"/>
              </a:rPr>
              <a:t> </a:t>
            </a:r>
            <a:r>
              <a:rPr sz="1387" dirty="0">
                <a:latin typeface="Arial"/>
                <a:cs typeface="Arial"/>
              </a:rPr>
              <a:t>book</a:t>
            </a:r>
            <a:r>
              <a:rPr sz="1387" spc="40" dirty="0">
                <a:latin typeface="Arial"/>
                <a:cs typeface="Arial"/>
              </a:rPr>
              <a:t> </a:t>
            </a:r>
            <a:r>
              <a:rPr sz="1387" dirty="0">
                <a:latin typeface="Arial"/>
                <a:cs typeface="Arial"/>
              </a:rPr>
              <a:t>to</a:t>
            </a:r>
            <a:r>
              <a:rPr sz="1387" spc="40" dirty="0">
                <a:latin typeface="Arial"/>
                <a:cs typeface="Arial"/>
              </a:rPr>
              <a:t> </a:t>
            </a:r>
            <a:r>
              <a:rPr sz="1387" dirty="0">
                <a:latin typeface="Arial"/>
                <a:cs typeface="Arial"/>
              </a:rPr>
              <a:t>another</a:t>
            </a:r>
            <a:r>
              <a:rPr sz="1387" spc="40" dirty="0">
                <a:latin typeface="Arial"/>
                <a:cs typeface="Arial"/>
              </a:rPr>
              <a:t> </a:t>
            </a:r>
            <a:r>
              <a:rPr sz="1387" dirty="0">
                <a:latin typeface="Arial"/>
                <a:cs typeface="Arial"/>
              </a:rPr>
              <a:t>random</a:t>
            </a:r>
            <a:r>
              <a:rPr sz="1387" spc="40" dirty="0">
                <a:latin typeface="Arial"/>
                <a:cs typeface="Arial"/>
              </a:rPr>
              <a:t> </a:t>
            </a:r>
            <a:r>
              <a:rPr sz="1387" spc="-20" dirty="0">
                <a:latin typeface="Arial"/>
                <a:cs typeface="Arial"/>
              </a:rPr>
              <a:t>page.</a:t>
            </a:r>
            <a:endParaRPr sz="1387" dirty="0">
              <a:latin typeface="Arial"/>
              <a:cs typeface="Arial"/>
            </a:endParaRPr>
          </a:p>
          <a:p>
            <a:pPr marL="254154" indent="-228990">
              <a:spcBef>
                <a:spcPts val="357"/>
              </a:spcBef>
              <a:buClr>
                <a:srgbClr val="3333B2"/>
              </a:buClr>
              <a:buFont typeface="Arial"/>
              <a:buChar char="•"/>
              <a:tabLst>
                <a:tab pos="254154" algn="l"/>
              </a:tabLst>
            </a:pPr>
            <a:r>
              <a:rPr sz="1387" dirty="0">
                <a:latin typeface="Arial"/>
                <a:cs typeface="Arial"/>
              </a:rPr>
              <a:t>Find</a:t>
            </a:r>
            <a:r>
              <a:rPr sz="1387" spc="109" dirty="0">
                <a:latin typeface="Arial"/>
                <a:cs typeface="Arial"/>
              </a:rPr>
              <a:t> </a:t>
            </a:r>
            <a:r>
              <a:rPr sz="1387" dirty="0">
                <a:latin typeface="Arial"/>
                <a:cs typeface="Arial"/>
              </a:rPr>
              <a:t>the</a:t>
            </a:r>
            <a:r>
              <a:rPr sz="1387" spc="109" dirty="0">
                <a:latin typeface="Arial"/>
                <a:cs typeface="Arial"/>
              </a:rPr>
              <a:t> </a:t>
            </a:r>
            <a:r>
              <a:rPr sz="1387" dirty="0">
                <a:latin typeface="Arial"/>
                <a:cs typeface="Arial"/>
              </a:rPr>
              <a:t>first</a:t>
            </a:r>
            <a:r>
              <a:rPr sz="1387" spc="109" dirty="0">
                <a:latin typeface="Arial"/>
                <a:cs typeface="Arial"/>
              </a:rPr>
              <a:t> </a:t>
            </a:r>
            <a:r>
              <a:rPr sz="1387" spc="-20" dirty="0">
                <a:latin typeface="Arial"/>
                <a:cs typeface="Arial"/>
              </a:rPr>
              <a:t>occurrence</a:t>
            </a:r>
            <a:r>
              <a:rPr sz="1387" spc="109" dirty="0">
                <a:latin typeface="Arial"/>
                <a:cs typeface="Arial"/>
              </a:rPr>
              <a:t> </a:t>
            </a:r>
            <a:r>
              <a:rPr sz="1387" dirty="0">
                <a:latin typeface="Arial"/>
                <a:cs typeface="Arial"/>
              </a:rPr>
              <a:t>of</a:t>
            </a:r>
            <a:r>
              <a:rPr sz="1387" spc="119" dirty="0">
                <a:latin typeface="Arial"/>
                <a:cs typeface="Arial"/>
              </a:rPr>
              <a:t> </a:t>
            </a:r>
            <a:r>
              <a:rPr sz="1387" dirty="0">
                <a:latin typeface="Arial"/>
                <a:cs typeface="Arial"/>
              </a:rPr>
              <a:t>the</a:t>
            </a:r>
            <a:r>
              <a:rPr sz="1387" spc="109" dirty="0">
                <a:latin typeface="Arial"/>
                <a:cs typeface="Arial"/>
              </a:rPr>
              <a:t> </a:t>
            </a:r>
            <a:r>
              <a:rPr sz="1387" dirty="0">
                <a:latin typeface="Arial"/>
                <a:cs typeface="Arial"/>
              </a:rPr>
              <a:t>word</a:t>
            </a:r>
            <a:r>
              <a:rPr sz="1387" spc="109" dirty="0">
                <a:latin typeface="Arial"/>
                <a:cs typeface="Arial"/>
              </a:rPr>
              <a:t> </a:t>
            </a:r>
            <a:r>
              <a:rPr sz="1387" dirty="0">
                <a:latin typeface="Arial"/>
                <a:cs typeface="Arial"/>
              </a:rPr>
              <a:t>”head”</a:t>
            </a:r>
            <a:r>
              <a:rPr sz="1387" spc="109" dirty="0">
                <a:latin typeface="Arial"/>
                <a:cs typeface="Arial"/>
              </a:rPr>
              <a:t> </a:t>
            </a:r>
            <a:r>
              <a:rPr sz="1387" dirty="0">
                <a:latin typeface="Arial"/>
                <a:cs typeface="Arial"/>
              </a:rPr>
              <a:t>on</a:t>
            </a:r>
            <a:r>
              <a:rPr sz="1387" spc="119" dirty="0">
                <a:latin typeface="Arial"/>
                <a:cs typeface="Arial"/>
              </a:rPr>
              <a:t> </a:t>
            </a:r>
            <a:r>
              <a:rPr sz="1387" dirty="0">
                <a:latin typeface="Arial"/>
                <a:cs typeface="Arial"/>
              </a:rPr>
              <a:t>that</a:t>
            </a:r>
            <a:r>
              <a:rPr sz="1387" spc="109" dirty="0">
                <a:latin typeface="Arial"/>
                <a:cs typeface="Arial"/>
              </a:rPr>
              <a:t> </a:t>
            </a:r>
            <a:r>
              <a:rPr sz="1387" spc="-20" dirty="0">
                <a:latin typeface="Arial"/>
                <a:cs typeface="Arial"/>
              </a:rPr>
              <a:t>page.</a:t>
            </a:r>
            <a:endParaRPr sz="1387" dirty="0">
              <a:latin typeface="Arial"/>
              <a:cs typeface="Arial"/>
            </a:endParaRPr>
          </a:p>
          <a:p>
            <a:pPr marL="254154" indent="-228990">
              <a:spcBef>
                <a:spcPts val="357"/>
              </a:spcBef>
              <a:buClr>
                <a:srgbClr val="3333B2"/>
              </a:buClr>
              <a:buFont typeface="Arial"/>
              <a:buChar char="•"/>
              <a:tabLst>
                <a:tab pos="254154" algn="l"/>
              </a:tabLst>
            </a:pPr>
            <a:r>
              <a:rPr sz="1387" dirty="0">
                <a:latin typeface="Arial"/>
                <a:cs typeface="Arial"/>
              </a:rPr>
              <a:t>(If</a:t>
            </a:r>
            <a:r>
              <a:rPr sz="1387" spc="129" dirty="0">
                <a:latin typeface="Arial"/>
                <a:cs typeface="Arial"/>
              </a:rPr>
              <a:t> </a:t>
            </a:r>
            <a:r>
              <a:rPr sz="1387" dirty="0">
                <a:latin typeface="Arial"/>
                <a:cs typeface="Arial"/>
              </a:rPr>
              <a:t>it’s</a:t>
            </a:r>
            <a:r>
              <a:rPr sz="1387" spc="129" dirty="0">
                <a:latin typeface="Arial"/>
                <a:cs typeface="Arial"/>
              </a:rPr>
              <a:t> </a:t>
            </a:r>
            <a:r>
              <a:rPr sz="1387" dirty="0">
                <a:latin typeface="Arial"/>
                <a:cs typeface="Arial"/>
              </a:rPr>
              <a:t>not</a:t>
            </a:r>
            <a:r>
              <a:rPr sz="1387" spc="129" dirty="0">
                <a:latin typeface="Arial"/>
                <a:cs typeface="Arial"/>
              </a:rPr>
              <a:t> </a:t>
            </a:r>
            <a:r>
              <a:rPr sz="1387" dirty="0">
                <a:latin typeface="Arial"/>
                <a:cs typeface="Arial"/>
              </a:rPr>
              <a:t>on</a:t>
            </a:r>
            <a:r>
              <a:rPr sz="1387" spc="139" dirty="0">
                <a:latin typeface="Arial"/>
                <a:cs typeface="Arial"/>
              </a:rPr>
              <a:t> </a:t>
            </a:r>
            <a:r>
              <a:rPr sz="1387" dirty="0">
                <a:latin typeface="Arial"/>
                <a:cs typeface="Arial"/>
              </a:rPr>
              <a:t>that</a:t>
            </a:r>
            <a:r>
              <a:rPr sz="1387" spc="129" dirty="0">
                <a:latin typeface="Arial"/>
                <a:cs typeface="Arial"/>
              </a:rPr>
              <a:t> </a:t>
            </a:r>
            <a:r>
              <a:rPr sz="1387" spc="-20" dirty="0">
                <a:latin typeface="Arial"/>
                <a:cs typeface="Arial"/>
              </a:rPr>
              <a:t>page,</a:t>
            </a:r>
            <a:r>
              <a:rPr sz="1387" spc="129" dirty="0">
                <a:latin typeface="Arial"/>
                <a:cs typeface="Arial"/>
              </a:rPr>
              <a:t> </a:t>
            </a:r>
            <a:r>
              <a:rPr sz="1387" spc="-50" dirty="0">
                <a:latin typeface="Arial"/>
                <a:cs typeface="Arial"/>
              </a:rPr>
              <a:t>keep</a:t>
            </a:r>
            <a:r>
              <a:rPr sz="1387" spc="129" dirty="0">
                <a:latin typeface="Arial"/>
                <a:cs typeface="Arial"/>
              </a:rPr>
              <a:t> </a:t>
            </a:r>
            <a:r>
              <a:rPr sz="1387" spc="-20" dirty="0">
                <a:latin typeface="Arial"/>
                <a:cs typeface="Arial"/>
              </a:rPr>
              <a:t>going.)</a:t>
            </a:r>
            <a:endParaRPr sz="1387" dirty="0">
              <a:latin typeface="Arial"/>
              <a:cs typeface="Arial"/>
            </a:endParaRPr>
          </a:p>
          <a:p>
            <a:pPr marL="254154" indent="-228990">
              <a:spcBef>
                <a:spcPts val="357"/>
              </a:spcBef>
              <a:buClr>
                <a:srgbClr val="3333B2"/>
              </a:buClr>
              <a:buFont typeface="Arial"/>
              <a:buChar char="•"/>
              <a:tabLst>
                <a:tab pos="254154" algn="l"/>
              </a:tabLst>
            </a:pPr>
            <a:r>
              <a:rPr sz="1387" dirty="0">
                <a:latin typeface="Arial"/>
                <a:cs typeface="Arial"/>
              </a:rPr>
              <a:t>Write</a:t>
            </a:r>
            <a:r>
              <a:rPr sz="1387" spc="119" dirty="0">
                <a:latin typeface="Arial"/>
                <a:cs typeface="Arial"/>
              </a:rPr>
              <a:t> </a:t>
            </a:r>
            <a:r>
              <a:rPr sz="1387" dirty="0">
                <a:latin typeface="Arial"/>
                <a:cs typeface="Arial"/>
              </a:rPr>
              <a:t>down</a:t>
            </a:r>
            <a:r>
              <a:rPr sz="1387" spc="119" dirty="0">
                <a:latin typeface="Arial"/>
                <a:cs typeface="Arial"/>
              </a:rPr>
              <a:t> </a:t>
            </a:r>
            <a:r>
              <a:rPr sz="1387" dirty="0">
                <a:latin typeface="Arial"/>
                <a:cs typeface="Arial"/>
              </a:rPr>
              <a:t>the</a:t>
            </a:r>
            <a:r>
              <a:rPr sz="1387" spc="119" dirty="0">
                <a:latin typeface="Arial"/>
                <a:cs typeface="Arial"/>
              </a:rPr>
              <a:t> </a:t>
            </a:r>
            <a:r>
              <a:rPr sz="1387" i="1" dirty="0">
                <a:latin typeface="Arial"/>
                <a:cs typeface="Arial"/>
              </a:rPr>
              <a:t>next</a:t>
            </a:r>
            <a:r>
              <a:rPr sz="1387" i="1" spc="129" dirty="0">
                <a:latin typeface="Arial"/>
                <a:cs typeface="Arial"/>
              </a:rPr>
              <a:t> </a:t>
            </a:r>
            <a:r>
              <a:rPr sz="1387" i="1" dirty="0">
                <a:latin typeface="Arial"/>
                <a:cs typeface="Arial"/>
              </a:rPr>
              <a:t>word</a:t>
            </a:r>
            <a:r>
              <a:rPr sz="1387" i="1" spc="119" dirty="0">
                <a:latin typeface="Arial"/>
                <a:cs typeface="Arial"/>
              </a:rPr>
              <a:t> </a:t>
            </a:r>
            <a:r>
              <a:rPr sz="1387" dirty="0">
                <a:latin typeface="Arial"/>
                <a:cs typeface="Arial"/>
              </a:rPr>
              <a:t>(in</a:t>
            </a:r>
            <a:r>
              <a:rPr sz="1387" spc="119" dirty="0">
                <a:latin typeface="Arial"/>
                <a:cs typeface="Arial"/>
              </a:rPr>
              <a:t> </a:t>
            </a:r>
            <a:r>
              <a:rPr sz="1387" dirty="0">
                <a:latin typeface="Arial"/>
                <a:cs typeface="Arial"/>
              </a:rPr>
              <a:t>this</a:t>
            </a:r>
            <a:r>
              <a:rPr sz="1387" spc="129" dirty="0">
                <a:latin typeface="Arial"/>
                <a:cs typeface="Arial"/>
              </a:rPr>
              <a:t> </a:t>
            </a:r>
            <a:r>
              <a:rPr sz="1387" spc="-59" dirty="0">
                <a:latin typeface="Arial"/>
                <a:cs typeface="Arial"/>
              </a:rPr>
              <a:t>case</a:t>
            </a:r>
            <a:r>
              <a:rPr sz="1387" spc="119" dirty="0">
                <a:latin typeface="Arial"/>
                <a:cs typeface="Arial"/>
              </a:rPr>
              <a:t> </a:t>
            </a:r>
            <a:r>
              <a:rPr sz="1387" dirty="0">
                <a:latin typeface="Arial"/>
                <a:cs typeface="Arial"/>
              </a:rPr>
              <a:t>“and”).</a:t>
            </a:r>
            <a:r>
              <a:rPr sz="1387" spc="119" dirty="0">
                <a:latin typeface="Arial"/>
                <a:cs typeface="Arial"/>
              </a:rPr>
              <a:t> </a:t>
            </a:r>
            <a:r>
              <a:rPr sz="1387" spc="-20" dirty="0">
                <a:latin typeface="Arial"/>
                <a:cs typeface="Arial"/>
              </a:rPr>
              <a:t>Repeat.</a:t>
            </a:r>
            <a:endParaRPr sz="1387" dirty="0">
              <a:latin typeface="Arial"/>
              <a:cs typeface="Arial"/>
            </a:endParaRPr>
          </a:p>
          <a:p>
            <a:pPr marL="254154" indent="-228990">
              <a:spcBef>
                <a:spcPts val="367"/>
              </a:spcBef>
              <a:buClr>
                <a:srgbClr val="3333B2"/>
              </a:buClr>
              <a:buFont typeface="Arial"/>
              <a:buChar char="•"/>
              <a:tabLst>
                <a:tab pos="254154" algn="l"/>
              </a:tabLst>
            </a:pPr>
            <a:r>
              <a:rPr sz="1387" spc="-20" dirty="0">
                <a:latin typeface="Arial"/>
                <a:cs typeface="Arial"/>
              </a:rPr>
              <a:t>Instead</a:t>
            </a:r>
            <a:r>
              <a:rPr sz="1387" spc="59" dirty="0">
                <a:latin typeface="Arial"/>
                <a:cs typeface="Arial"/>
              </a:rPr>
              <a:t> </a:t>
            </a:r>
            <a:r>
              <a:rPr sz="1387" dirty="0">
                <a:latin typeface="Arial"/>
                <a:cs typeface="Arial"/>
              </a:rPr>
              <a:t>of</a:t>
            </a:r>
            <a:r>
              <a:rPr sz="1387" spc="69" dirty="0">
                <a:latin typeface="Arial"/>
                <a:cs typeface="Arial"/>
              </a:rPr>
              <a:t> </a:t>
            </a:r>
            <a:r>
              <a:rPr sz="1387" spc="-20" dirty="0">
                <a:latin typeface="Arial"/>
                <a:cs typeface="Arial"/>
              </a:rPr>
              <a:t>leaving</a:t>
            </a:r>
            <a:r>
              <a:rPr sz="1387" spc="69" dirty="0">
                <a:latin typeface="Arial"/>
                <a:cs typeface="Arial"/>
              </a:rPr>
              <a:t> </a:t>
            </a:r>
            <a:r>
              <a:rPr sz="1387" dirty="0">
                <a:latin typeface="Arial"/>
                <a:cs typeface="Arial"/>
              </a:rPr>
              <a:t>things</a:t>
            </a:r>
            <a:r>
              <a:rPr sz="1387" spc="69" dirty="0">
                <a:latin typeface="Arial"/>
                <a:cs typeface="Arial"/>
              </a:rPr>
              <a:t> </a:t>
            </a:r>
            <a:r>
              <a:rPr sz="1387" dirty="0">
                <a:latin typeface="Arial"/>
                <a:cs typeface="Arial"/>
              </a:rPr>
              <a:t>to</a:t>
            </a:r>
            <a:r>
              <a:rPr sz="1387" spc="69" dirty="0">
                <a:latin typeface="Arial"/>
                <a:cs typeface="Arial"/>
              </a:rPr>
              <a:t> </a:t>
            </a:r>
            <a:r>
              <a:rPr sz="1387" spc="-20" dirty="0">
                <a:latin typeface="Arial"/>
                <a:cs typeface="Arial"/>
              </a:rPr>
              <a:t>chance</a:t>
            </a:r>
            <a:endParaRPr sz="1387" dirty="0">
              <a:latin typeface="Arial"/>
              <a:cs typeface="Arial"/>
            </a:endParaRPr>
          </a:p>
          <a:p>
            <a:pPr marL="254154" indent="-228990">
              <a:spcBef>
                <a:spcPts val="357"/>
              </a:spcBef>
              <a:buClr>
                <a:srgbClr val="3333B2"/>
              </a:buClr>
              <a:buFont typeface="Arial"/>
              <a:buChar char="•"/>
              <a:tabLst>
                <a:tab pos="254154" algn="l"/>
              </a:tabLst>
            </a:pPr>
            <a:r>
              <a:rPr sz="1387" dirty="0">
                <a:latin typeface="Arial"/>
                <a:cs typeface="Arial"/>
              </a:rPr>
              <a:t>you</a:t>
            </a:r>
            <a:r>
              <a:rPr sz="1387" spc="30" dirty="0">
                <a:latin typeface="Arial"/>
                <a:cs typeface="Arial"/>
              </a:rPr>
              <a:t> </a:t>
            </a:r>
            <a:r>
              <a:rPr sz="1387" dirty="0">
                <a:latin typeface="Arial"/>
                <a:cs typeface="Arial"/>
              </a:rPr>
              <a:t>can</a:t>
            </a:r>
            <a:r>
              <a:rPr sz="1387" spc="40" dirty="0">
                <a:latin typeface="Arial"/>
                <a:cs typeface="Arial"/>
              </a:rPr>
              <a:t> </a:t>
            </a:r>
            <a:r>
              <a:rPr sz="1387" dirty="0">
                <a:latin typeface="Arial"/>
                <a:cs typeface="Arial"/>
              </a:rPr>
              <a:t>just</a:t>
            </a:r>
            <a:r>
              <a:rPr sz="1387" spc="40" dirty="0">
                <a:latin typeface="Arial"/>
                <a:cs typeface="Arial"/>
              </a:rPr>
              <a:t> </a:t>
            </a:r>
            <a:r>
              <a:rPr sz="1387" spc="-50" dirty="0">
                <a:latin typeface="Arial"/>
                <a:cs typeface="Arial"/>
              </a:rPr>
              <a:t>choose</a:t>
            </a:r>
            <a:r>
              <a:rPr sz="1387" spc="40" dirty="0">
                <a:latin typeface="Arial"/>
                <a:cs typeface="Arial"/>
              </a:rPr>
              <a:t> </a:t>
            </a:r>
            <a:r>
              <a:rPr sz="1387" dirty="0">
                <a:latin typeface="Arial"/>
                <a:cs typeface="Arial"/>
              </a:rPr>
              <a:t>the</a:t>
            </a:r>
            <a:r>
              <a:rPr sz="1387" spc="40" dirty="0">
                <a:latin typeface="Arial"/>
                <a:cs typeface="Arial"/>
              </a:rPr>
              <a:t> </a:t>
            </a:r>
            <a:r>
              <a:rPr sz="1387" i="1" dirty="0">
                <a:latin typeface="Arial"/>
                <a:cs typeface="Arial"/>
              </a:rPr>
              <a:t>most</a:t>
            </a:r>
            <a:r>
              <a:rPr sz="1387" i="1" spc="40" dirty="0">
                <a:latin typeface="Arial"/>
                <a:cs typeface="Arial"/>
              </a:rPr>
              <a:t> </a:t>
            </a:r>
            <a:r>
              <a:rPr sz="1387" i="1" dirty="0">
                <a:latin typeface="Arial"/>
                <a:cs typeface="Arial"/>
              </a:rPr>
              <a:t>likely</a:t>
            </a:r>
            <a:r>
              <a:rPr sz="1387" i="1" spc="40" dirty="0">
                <a:latin typeface="Arial"/>
                <a:cs typeface="Arial"/>
              </a:rPr>
              <a:t> </a:t>
            </a:r>
            <a:r>
              <a:rPr sz="1387" spc="-40" dirty="0">
                <a:latin typeface="Arial"/>
                <a:cs typeface="Arial"/>
              </a:rPr>
              <a:t>word.</a:t>
            </a:r>
            <a:endParaRPr sz="1387" dirty="0">
              <a:latin typeface="Arial"/>
              <a:cs typeface="Arial"/>
            </a:endParaRPr>
          </a:p>
        </p:txBody>
      </p:sp>
      <p:sp>
        <p:nvSpPr>
          <p:cNvPr id="6" name="object 2">
            <a:extLst>
              <a:ext uri="{FF2B5EF4-FFF2-40B4-BE49-F238E27FC236}">
                <a16:creationId xmlns:a16="http://schemas.microsoft.com/office/drawing/2014/main" id="{F2681515-A6DE-0E97-5E31-71AEC793D96C}"/>
              </a:ext>
            </a:extLst>
          </p:cNvPr>
          <p:cNvSpPr txBox="1"/>
          <p:nvPr/>
        </p:nvSpPr>
        <p:spPr>
          <a:xfrm>
            <a:off x="1717551" y="144100"/>
            <a:ext cx="3452511"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What</a:t>
            </a:r>
            <a:r>
              <a:rPr sz="2774" spc="-30" dirty="0">
                <a:solidFill>
                  <a:srgbClr val="3333B2"/>
                </a:solidFill>
                <a:latin typeface="Arial"/>
                <a:cs typeface="Arial"/>
              </a:rPr>
              <a:t> </a:t>
            </a:r>
            <a:r>
              <a:rPr sz="2774" dirty="0">
                <a:solidFill>
                  <a:srgbClr val="3333B2"/>
                </a:solidFill>
                <a:latin typeface="Arial"/>
                <a:cs typeface="Arial"/>
              </a:rPr>
              <a:t>did</a:t>
            </a:r>
            <a:r>
              <a:rPr sz="2774" spc="-20" dirty="0">
                <a:solidFill>
                  <a:srgbClr val="3333B2"/>
                </a:solidFill>
                <a:latin typeface="Arial"/>
                <a:cs typeface="Arial"/>
              </a:rPr>
              <a:t> </a:t>
            </a:r>
            <a:r>
              <a:rPr sz="2774" spc="-129" dirty="0">
                <a:solidFill>
                  <a:srgbClr val="3333B2"/>
                </a:solidFill>
                <a:latin typeface="Arial"/>
                <a:cs typeface="Arial"/>
              </a:rPr>
              <a:t>Shannon</a:t>
            </a:r>
            <a:r>
              <a:rPr sz="2774" spc="-20" dirty="0">
                <a:solidFill>
                  <a:srgbClr val="3333B2"/>
                </a:solidFill>
                <a:latin typeface="Arial"/>
                <a:cs typeface="Arial"/>
              </a:rPr>
              <a:t> </a:t>
            </a:r>
            <a:r>
              <a:rPr sz="2774" spc="-109" dirty="0">
                <a:solidFill>
                  <a:srgbClr val="3333B2"/>
                </a:solidFill>
                <a:latin typeface="Arial"/>
                <a:cs typeface="Arial"/>
              </a:rPr>
              <a:t>do?</a:t>
            </a:r>
            <a:endParaRPr sz="2774" dirty="0">
              <a:latin typeface="Arial"/>
              <a:cs typeface="Aria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7548" y="144100"/>
            <a:ext cx="2161595"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In</a:t>
            </a:r>
            <a:r>
              <a:rPr sz="2774" spc="-79" dirty="0">
                <a:solidFill>
                  <a:srgbClr val="3333B2"/>
                </a:solidFill>
                <a:latin typeface="Arial"/>
                <a:cs typeface="Arial"/>
              </a:rPr>
              <a:t> </a:t>
            </a:r>
            <a:r>
              <a:rPr sz="2774" dirty="0">
                <a:solidFill>
                  <a:srgbClr val="3333B2"/>
                </a:solidFill>
                <a:latin typeface="Arial"/>
                <a:cs typeface="Arial"/>
              </a:rPr>
              <a:t>other</a:t>
            </a:r>
            <a:r>
              <a:rPr sz="2774" spc="-69" dirty="0">
                <a:solidFill>
                  <a:srgbClr val="3333B2"/>
                </a:solidFill>
                <a:latin typeface="Arial"/>
                <a:cs typeface="Arial"/>
              </a:rPr>
              <a:t> </a:t>
            </a:r>
            <a:r>
              <a:rPr sz="2774" spc="-139" dirty="0">
                <a:solidFill>
                  <a:srgbClr val="3333B2"/>
                </a:solidFill>
                <a:latin typeface="Arial"/>
                <a:cs typeface="Arial"/>
              </a:rPr>
              <a:t>words</a:t>
            </a:r>
            <a:endParaRPr sz="2774" dirty="0">
              <a:latin typeface="Arial"/>
              <a:cs typeface="Arial"/>
            </a:endParaRPr>
          </a:p>
        </p:txBody>
      </p:sp>
      <p:pic>
        <p:nvPicPr>
          <p:cNvPr id="3" name="object 3"/>
          <p:cNvPicPr/>
          <p:nvPr/>
        </p:nvPicPr>
        <p:blipFill>
          <a:blip r:embed="rId2" cstate="print"/>
          <a:stretch>
            <a:fillRect/>
          </a:stretch>
        </p:blipFill>
        <p:spPr>
          <a:xfrm>
            <a:off x="3379514" y="960714"/>
            <a:ext cx="1451625" cy="2371301"/>
          </a:xfrm>
          <a:prstGeom prst="rect">
            <a:avLst/>
          </a:prstGeom>
        </p:spPr>
      </p:pic>
      <p:sp>
        <p:nvSpPr>
          <p:cNvPr id="4" name="object 4"/>
          <p:cNvSpPr/>
          <p:nvPr/>
        </p:nvSpPr>
        <p:spPr>
          <a:xfrm>
            <a:off x="7252137" y="1111790"/>
            <a:ext cx="1006563" cy="1006563"/>
          </a:xfrm>
          <a:custGeom>
            <a:avLst/>
            <a:gdLst/>
            <a:ahLst/>
            <a:cxnLst/>
            <a:rect l="l" t="t" r="r" b="b"/>
            <a:pathLst>
              <a:path w="508000" h="508000">
                <a:moveTo>
                  <a:pt x="0" y="508000"/>
                </a:moveTo>
                <a:lnTo>
                  <a:pt x="508000" y="0"/>
                </a:lnTo>
              </a:path>
            </a:pathLst>
          </a:custGeom>
          <a:ln w="3175">
            <a:solidFill>
              <a:srgbClr val="000000"/>
            </a:solidFill>
          </a:ln>
        </p:spPr>
        <p:txBody>
          <a:bodyPr wrap="square" lIns="0" tIns="0" rIns="0" bIns="0" rtlCol="0"/>
          <a:lstStyle/>
          <a:p>
            <a:endParaRPr sz="3567"/>
          </a:p>
        </p:txBody>
      </p:sp>
      <p:sp>
        <p:nvSpPr>
          <p:cNvPr id="5" name="object 5"/>
          <p:cNvSpPr txBox="1"/>
          <p:nvPr/>
        </p:nvSpPr>
        <p:spPr>
          <a:xfrm>
            <a:off x="6623035" y="2077899"/>
            <a:ext cx="2184243" cy="287124"/>
          </a:xfrm>
          <a:prstGeom prst="rect">
            <a:avLst/>
          </a:prstGeom>
        </p:spPr>
        <p:txBody>
          <a:bodyPr vert="horz" wrap="square" lIns="0" tIns="27680" rIns="0" bIns="0" rtlCol="0">
            <a:spAutoFit/>
          </a:bodyPr>
          <a:lstStyle/>
          <a:p>
            <a:pPr marL="25164">
              <a:spcBef>
                <a:spcPts val="218"/>
              </a:spcBef>
              <a:tabLst>
                <a:tab pos="1685973" algn="l"/>
              </a:tabLst>
            </a:pPr>
            <a:r>
              <a:rPr sz="1684" spc="208" dirty="0">
                <a:latin typeface="Times New Roman"/>
                <a:cs typeface="Times New Roman"/>
              </a:rPr>
              <a:t>The</a:t>
            </a:r>
            <a:r>
              <a:rPr sz="1684" spc="1050" dirty="0">
                <a:latin typeface="Times New Roman"/>
                <a:cs typeface="Times New Roman"/>
              </a:rPr>
              <a:t> </a:t>
            </a:r>
            <a:r>
              <a:rPr sz="1684" u="sng" dirty="0">
                <a:uFill>
                  <a:solidFill>
                    <a:srgbClr val="000000"/>
                  </a:solidFill>
                </a:uFill>
                <a:latin typeface="Times New Roman"/>
                <a:cs typeface="Times New Roman"/>
              </a:rPr>
              <a:t>	</a:t>
            </a:r>
            <a:r>
              <a:rPr sz="1684" spc="575" dirty="0">
                <a:latin typeface="Times New Roman"/>
                <a:cs typeface="Times New Roman"/>
              </a:rPr>
              <a:t> </a:t>
            </a:r>
            <a:r>
              <a:rPr sz="1684" spc="188" dirty="0">
                <a:latin typeface="Times New Roman"/>
                <a:cs typeface="Times New Roman"/>
              </a:rPr>
              <a:t>cat</a:t>
            </a:r>
            <a:endParaRPr sz="1684">
              <a:latin typeface="Times New Roman"/>
              <a:cs typeface="Times New Roman"/>
            </a:endParaRPr>
          </a:p>
        </p:txBody>
      </p:sp>
      <p:sp>
        <p:nvSpPr>
          <p:cNvPr id="6" name="object 6"/>
          <p:cNvSpPr/>
          <p:nvPr/>
        </p:nvSpPr>
        <p:spPr>
          <a:xfrm>
            <a:off x="7252137" y="2520979"/>
            <a:ext cx="1006563" cy="1006563"/>
          </a:xfrm>
          <a:custGeom>
            <a:avLst/>
            <a:gdLst/>
            <a:ahLst/>
            <a:cxnLst/>
            <a:rect l="l" t="t" r="r" b="b"/>
            <a:pathLst>
              <a:path w="508000" h="508000">
                <a:moveTo>
                  <a:pt x="0" y="0"/>
                </a:moveTo>
                <a:lnTo>
                  <a:pt x="508000" y="508000"/>
                </a:lnTo>
              </a:path>
            </a:pathLst>
          </a:custGeom>
          <a:ln w="3175">
            <a:solidFill>
              <a:srgbClr val="000000"/>
            </a:solidFill>
          </a:ln>
        </p:spPr>
        <p:txBody>
          <a:bodyPr wrap="square" lIns="0" tIns="0" rIns="0" bIns="0" rtlCol="0"/>
          <a:lstStyle/>
          <a:p>
            <a:endParaRPr sz="3567"/>
          </a:p>
        </p:txBody>
      </p:sp>
      <p:sp>
        <p:nvSpPr>
          <p:cNvPr id="7" name="object 7"/>
          <p:cNvSpPr txBox="1"/>
          <p:nvPr/>
        </p:nvSpPr>
        <p:spPr>
          <a:xfrm>
            <a:off x="8434852" y="870061"/>
            <a:ext cx="1105962" cy="287124"/>
          </a:xfrm>
          <a:prstGeom prst="rect">
            <a:avLst/>
          </a:prstGeom>
        </p:spPr>
        <p:txBody>
          <a:bodyPr vert="horz" wrap="square" lIns="0" tIns="27680" rIns="0" bIns="0" rtlCol="0">
            <a:spAutoFit/>
          </a:bodyPr>
          <a:lstStyle/>
          <a:p>
            <a:pPr marL="25164">
              <a:spcBef>
                <a:spcPts val="218"/>
              </a:spcBef>
            </a:pPr>
            <a:r>
              <a:rPr sz="1684" spc="149" dirty="0">
                <a:latin typeface="Times New Roman"/>
                <a:cs typeface="Times New Roman"/>
              </a:rPr>
              <a:t>dog</a:t>
            </a:r>
            <a:r>
              <a:rPr sz="1684" spc="454" dirty="0">
                <a:latin typeface="Times New Roman"/>
                <a:cs typeface="Times New Roman"/>
              </a:rPr>
              <a:t>  </a:t>
            </a:r>
            <a:r>
              <a:rPr sz="1684" spc="-40" dirty="0">
                <a:latin typeface="Times New Roman"/>
                <a:cs typeface="Times New Roman"/>
              </a:rPr>
              <a:t>0.034</a:t>
            </a:r>
            <a:endParaRPr sz="1684">
              <a:latin typeface="Times New Roman"/>
              <a:cs typeface="Times New Roman"/>
            </a:endParaRPr>
          </a:p>
        </p:txBody>
      </p:sp>
      <p:sp>
        <p:nvSpPr>
          <p:cNvPr id="8" name="object 8"/>
          <p:cNvSpPr txBox="1"/>
          <p:nvPr/>
        </p:nvSpPr>
        <p:spPr>
          <a:xfrm>
            <a:off x="8434852" y="3285813"/>
            <a:ext cx="1105962" cy="287124"/>
          </a:xfrm>
          <a:prstGeom prst="rect">
            <a:avLst/>
          </a:prstGeom>
        </p:spPr>
        <p:txBody>
          <a:bodyPr vert="horz" wrap="square" lIns="0" tIns="27680" rIns="0" bIns="0" rtlCol="0">
            <a:spAutoFit/>
          </a:bodyPr>
          <a:lstStyle/>
          <a:p>
            <a:pPr marL="25164">
              <a:spcBef>
                <a:spcPts val="218"/>
              </a:spcBef>
              <a:tabLst>
                <a:tab pos="627836" algn="l"/>
              </a:tabLst>
            </a:pPr>
            <a:r>
              <a:rPr sz="1684" spc="79" dirty="0">
                <a:latin typeface="Times New Roman"/>
                <a:cs typeface="Times New Roman"/>
              </a:rPr>
              <a:t>pig</a:t>
            </a:r>
            <a:r>
              <a:rPr sz="1684" dirty="0">
                <a:latin typeface="Times New Roman"/>
                <a:cs typeface="Times New Roman"/>
              </a:rPr>
              <a:t>	</a:t>
            </a:r>
            <a:r>
              <a:rPr sz="1684" spc="-40" dirty="0">
                <a:latin typeface="Times New Roman"/>
                <a:cs typeface="Times New Roman"/>
              </a:rPr>
              <a:t>0.005</a:t>
            </a:r>
            <a:endParaRPr sz="1684">
              <a:latin typeface="Times New Roman"/>
              <a:cs typeface="Times New Roman"/>
            </a:endParaRPr>
          </a:p>
        </p:txBody>
      </p:sp>
      <p:sp>
        <p:nvSpPr>
          <p:cNvPr id="9" name="object 9"/>
          <p:cNvSpPr txBox="1"/>
          <p:nvPr/>
        </p:nvSpPr>
        <p:spPr>
          <a:xfrm>
            <a:off x="9038790" y="2077899"/>
            <a:ext cx="502024" cy="287124"/>
          </a:xfrm>
          <a:prstGeom prst="rect">
            <a:avLst/>
          </a:prstGeom>
        </p:spPr>
        <p:txBody>
          <a:bodyPr vert="horz" wrap="square" lIns="0" tIns="27680" rIns="0" bIns="0" rtlCol="0">
            <a:spAutoFit/>
          </a:bodyPr>
          <a:lstStyle/>
          <a:p>
            <a:pPr marL="25164">
              <a:spcBef>
                <a:spcPts val="218"/>
              </a:spcBef>
            </a:pPr>
            <a:r>
              <a:rPr sz="1684" spc="-40" dirty="0">
                <a:latin typeface="Times New Roman"/>
                <a:cs typeface="Times New Roman"/>
              </a:rPr>
              <a:t>0.027</a:t>
            </a:r>
            <a:endParaRPr sz="1684">
              <a:latin typeface="Times New Roman"/>
              <a:cs typeface="Times New Roman"/>
            </a:endParaRPr>
          </a:p>
        </p:txBody>
      </p:sp>
    </p:spTree>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and yellow squares&#10;&#10;AI-generated content may be incorrect.">
            <a:extLst>
              <a:ext uri="{FF2B5EF4-FFF2-40B4-BE49-F238E27FC236}">
                <a16:creationId xmlns:a16="http://schemas.microsoft.com/office/drawing/2014/main" id="{65B54F3A-383C-3ED1-D910-37295843D05B}"/>
              </a:ext>
            </a:extLst>
          </p:cNvPr>
          <p:cNvPicPr>
            <a:picLocks noChangeAspect="1"/>
          </p:cNvPicPr>
          <p:nvPr/>
        </p:nvPicPr>
        <p:blipFill>
          <a:blip r:embed="rId2"/>
          <a:srcRect t="6803" r="-1" b="49752"/>
          <a:stretch>
            <a:fillRect/>
          </a:stretch>
        </p:blipFill>
        <p:spPr>
          <a:xfrm rot="10800000">
            <a:off x="20" y="1282"/>
            <a:ext cx="12191980" cy="6856718"/>
          </a:xfrm>
          <a:prstGeom prst="rect">
            <a:avLst/>
          </a:prstGeom>
        </p:spPr>
      </p:pic>
      <p:sp>
        <p:nvSpPr>
          <p:cNvPr id="3" name="Title 2">
            <a:extLst>
              <a:ext uri="{FF2B5EF4-FFF2-40B4-BE49-F238E27FC236}">
                <a16:creationId xmlns:a16="http://schemas.microsoft.com/office/drawing/2014/main" id="{B2F6C205-B0F8-208C-E536-10CEBADFD183}"/>
              </a:ext>
            </a:extLst>
          </p:cNvPr>
          <p:cNvSpPr>
            <a:spLocks noGrp="1"/>
          </p:cNvSpPr>
          <p:nvPr>
            <p:ph type="title"/>
          </p:nvPr>
        </p:nvSpPr>
        <p:spPr>
          <a:xfrm>
            <a:off x="838200" y="1092200"/>
            <a:ext cx="10515600" cy="1206500"/>
          </a:xfrm>
        </p:spPr>
        <p:txBody>
          <a:bodyPr>
            <a:normAutofit fontScale="90000"/>
          </a:bodyPr>
          <a:lstStyle/>
          <a:p>
            <a:r>
              <a:rPr lang="en-US" dirty="0">
                <a:latin typeface="Ayuthaya" pitchFamily="2" charset="-34"/>
                <a:ea typeface="Ayuthaya" pitchFamily="2" charset="-34"/>
                <a:cs typeface="Ayuthaya" pitchFamily="2" charset="-34"/>
              </a:rPr>
              <a:t>Please introduce yourself to your neighbors!</a:t>
            </a:r>
          </a:p>
        </p:txBody>
      </p:sp>
      <p:sp>
        <p:nvSpPr>
          <p:cNvPr id="4" name="Content Placeholder 3">
            <a:extLst>
              <a:ext uri="{FF2B5EF4-FFF2-40B4-BE49-F238E27FC236}">
                <a16:creationId xmlns:a16="http://schemas.microsoft.com/office/drawing/2014/main" id="{F763C147-49B0-2E5F-CD29-CF7A78EDB15A}"/>
              </a:ext>
            </a:extLst>
          </p:cNvPr>
          <p:cNvSpPr>
            <a:spLocks noGrp="1"/>
          </p:cNvSpPr>
          <p:nvPr>
            <p:ph idx="1"/>
          </p:nvPr>
        </p:nvSpPr>
        <p:spPr>
          <a:xfrm>
            <a:off x="838200" y="2933699"/>
            <a:ext cx="10515600" cy="3725863"/>
          </a:xfrm>
        </p:spPr>
        <p:txBody>
          <a:bodyPr/>
          <a:lstStyle/>
          <a:p>
            <a:r>
              <a:rPr lang="en-US" dirty="0">
                <a:latin typeface="Ayuthaya" pitchFamily="2" charset="-34"/>
                <a:ea typeface="Ayuthaya" pitchFamily="2" charset="-34"/>
                <a:cs typeface="Ayuthaya" pitchFamily="2" charset="-34"/>
              </a:rPr>
              <a:t>Name</a:t>
            </a:r>
          </a:p>
          <a:p>
            <a:r>
              <a:rPr lang="en-US" dirty="0">
                <a:latin typeface="Ayuthaya" pitchFamily="2" charset="-34"/>
                <a:ea typeface="Ayuthaya" pitchFamily="2" charset="-34"/>
                <a:cs typeface="Ayuthaya" pitchFamily="2" charset="-34"/>
              </a:rPr>
              <a:t>Pronouns, if you want</a:t>
            </a:r>
          </a:p>
          <a:p>
            <a:r>
              <a:rPr lang="en-US" dirty="0">
                <a:latin typeface="Ayuthaya" pitchFamily="2" charset="-34"/>
                <a:ea typeface="Ayuthaya" pitchFamily="2" charset="-34"/>
                <a:cs typeface="Ayuthaya" pitchFamily="2" charset="-34"/>
              </a:rPr>
              <a:t>What you do at WWU</a:t>
            </a:r>
          </a:p>
          <a:p>
            <a:r>
              <a:rPr lang="en-US" dirty="0">
                <a:latin typeface="Ayuthaya" pitchFamily="2" charset="-34"/>
                <a:ea typeface="Ayuthaya" pitchFamily="2" charset="-34"/>
                <a:cs typeface="Ayuthaya" pitchFamily="2" charset="-34"/>
              </a:rPr>
              <a:t>How you heard about this event</a:t>
            </a:r>
          </a:p>
          <a:p>
            <a:r>
              <a:rPr lang="en-US" dirty="0">
                <a:latin typeface="Ayuthaya" pitchFamily="2" charset="-34"/>
                <a:ea typeface="Ayuthaya" pitchFamily="2" charset="-34"/>
                <a:cs typeface="Ayuthaya" pitchFamily="2" charset="-34"/>
              </a:rPr>
              <a:t>Why you are here</a:t>
            </a:r>
          </a:p>
        </p:txBody>
      </p:sp>
    </p:spTree>
    <p:extLst>
      <p:ext uri="{BB962C8B-B14F-4D97-AF65-F5344CB8AC3E}">
        <p14:creationId xmlns:p14="http://schemas.microsoft.com/office/powerpoint/2010/main" val="373363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379514" y="960714"/>
            <a:ext cx="1451625" cy="2371301"/>
          </a:xfrm>
          <a:prstGeom prst="rect">
            <a:avLst/>
          </a:prstGeom>
        </p:spPr>
      </p:pic>
      <p:sp>
        <p:nvSpPr>
          <p:cNvPr id="4" name="object 4"/>
          <p:cNvSpPr/>
          <p:nvPr/>
        </p:nvSpPr>
        <p:spPr>
          <a:xfrm>
            <a:off x="7252137" y="1111790"/>
            <a:ext cx="1006563" cy="1006563"/>
          </a:xfrm>
          <a:custGeom>
            <a:avLst/>
            <a:gdLst/>
            <a:ahLst/>
            <a:cxnLst/>
            <a:rect l="l" t="t" r="r" b="b"/>
            <a:pathLst>
              <a:path w="508000" h="508000">
                <a:moveTo>
                  <a:pt x="0" y="508000"/>
                </a:moveTo>
                <a:lnTo>
                  <a:pt x="508000" y="0"/>
                </a:lnTo>
              </a:path>
            </a:pathLst>
          </a:custGeom>
          <a:ln w="3175">
            <a:solidFill>
              <a:srgbClr val="000000"/>
            </a:solidFill>
          </a:ln>
        </p:spPr>
        <p:txBody>
          <a:bodyPr wrap="square" lIns="0" tIns="0" rIns="0" bIns="0" rtlCol="0"/>
          <a:lstStyle/>
          <a:p>
            <a:endParaRPr sz="3567"/>
          </a:p>
        </p:txBody>
      </p:sp>
      <p:sp>
        <p:nvSpPr>
          <p:cNvPr id="5" name="object 5"/>
          <p:cNvSpPr txBox="1"/>
          <p:nvPr/>
        </p:nvSpPr>
        <p:spPr>
          <a:xfrm>
            <a:off x="6623035" y="2077899"/>
            <a:ext cx="2184243" cy="287124"/>
          </a:xfrm>
          <a:prstGeom prst="rect">
            <a:avLst/>
          </a:prstGeom>
        </p:spPr>
        <p:txBody>
          <a:bodyPr vert="horz" wrap="square" lIns="0" tIns="27680" rIns="0" bIns="0" rtlCol="0">
            <a:spAutoFit/>
          </a:bodyPr>
          <a:lstStyle/>
          <a:p>
            <a:pPr marL="25164">
              <a:spcBef>
                <a:spcPts val="218"/>
              </a:spcBef>
              <a:tabLst>
                <a:tab pos="1685973" algn="l"/>
              </a:tabLst>
            </a:pPr>
            <a:r>
              <a:rPr sz="1684" spc="208" dirty="0">
                <a:latin typeface="Times New Roman"/>
                <a:cs typeface="Times New Roman"/>
              </a:rPr>
              <a:t>The</a:t>
            </a:r>
            <a:r>
              <a:rPr sz="1684" spc="1050" dirty="0">
                <a:latin typeface="Times New Roman"/>
                <a:cs typeface="Times New Roman"/>
              </a:rPr>
              <a:t> </a:t>
            </a:r>
            <a:r>
              <a:rPr sz="1684" u="sng" dirty="0">
                <a:uFill>
                  <a:solidFill>
                    <a:srgbClr val="000000"/>
                  </a:solidFill>
                </a:uFill>
                <a:latin typeface="Times New Roman"/>
                <a:cs typeface="Times New Roman"/>
              </a:rPr>
              <a:t>	</a:t>
            </a:r>
            <a:r>
              <a:rPr sz="1684" spc="575" dirty="0">
                <a:latin typeface="Times New Roman"/>
                <a:cs typeface="Times New Roman"/>
              </a:rPr>
              <a:t> </a:t>
            </a:r>
            <a:r>
              <a:rPr sz="1684" spc="188" dirty="0">
                <a:latin typeface="Times New Roman"/>
                <a:cs typeface="Times New Roman"/>
              </a:rPr>
              <a:t>cat</a:t>
            </a:r>
            <a:endParaRPr sz="1684">
              <a:latin typeface="Times New Roman"/>
              <a:cs typeface="Times New Roman"/>
            </a:endParaRPr>
          </a:p>
        </p:txBody>
      </p:sp>
      <p:sp>
        <p:nvSpPr>
          <p:cNvPr id="6" name="object 6"/>
          <p:cNvSpPr/>
          <p:nvPr/>
        </p:nvSpPr>
        <p:spPr>
          <a:xfrm>
            <a:off x="7252137" y="2520979"/>
            <a:ext cx="1006563" cy="1006563"/>
          </a:xfrm>
          <a:custGeom>
            <a:avLst/>
            <a:gdLst/>
            <a:ahLst/>
            <a:cxnLst/>
            <a:rect l="l" t="t" r="r" b="b"/>
            <a:pathLst>
              <a:path w="508000" h="508000">
                <a:moveTo>
                  <a:pt x="0" y="0"/>
                </a:moveTo>
                <a:lnTo>
                  <a:pt x="508000" y="508000"/>
                </a:lnTo>
              </a:path>
            </a:pathLst>
          </a:custGeom>
          <a:ln w="3175">
            <a:solidFill>
              <a:srgbClr val="000000"/>
            </a:solidFill>
          </a:ln>
        </p:spPr>
        <p:txBody>
          <a:bodyPr wrap="square" lIns="0" tIns="0" rIns="0" bIns="0" rtlCol="0"/>
          <a:lstStyle/>
          <a:p>
            <a:endParaRPr sz="3567"/>
          </a:p>
        </p:txBody>
      </p:sp>
      <p:sp>
        <p:nvSpPr>
          <p:cNvPr id="7" name="object 7"/>
          <p:cNvSpPr txBox="1"/>
          <p:nvPr/>
        </p:nvSpPr>
        <p:spPr>
          <a:xfrm>
            <a:off x="8434852" y="870061"/>
            <a:ext cx="1105962" cy="287124"/>
          </a:xfrm>
          <a:prstGeom prst="rect">
            <a:avLst/>
          </a:prstGeom>
        </p:spPr>
        <p:txBody>
          <a:bodyPr vert="horz" wrap="square" lIns="0" tIns="27680" rIns="0" bIns="0" rtlCol="0">
            <a:spAutoFit/>
          </a:bodyPr>
          <a:lstStyle/>
          <a:p>
            <a:pPr marL="25164">
              <a:spcBef>
                <a:spcPts val="218"/>
              </a:spcBef>
            </a:pPr>
            <a:r>
              <a:rPr sz="1684" spc="149" dirty="0">
                <a:latin typeface="Times New Roman"/>
                <a:cs typeface="Times New Roman"/>
              </a:rPr>
              <a:t>dog</a:t>
            </a:r>
            <a:r>
              <a:rPr sz="1684" spc="454" dirty="0">
                <a:latin typeface="Times New Roman"/>
                <a:cs typeface="Times New Roman"/>
              </a:rPr>
              <a:t>  </a:t>
            </a:r>
            <a:r>
              <a:rPr sz="1684" spc="-40" dirty="0">
                <a:latin typeface="Times New Roman"/>
                <a:cs typeface="Times New Roman"/>
              </a:rPr>
              <a:t>0.034</a:t>
            </a:r>
            <a:endParaRPr sz="1684">
              <a:latin typeface="Times New Roman"/>
              <a:cs typeface="Times New Roman"/>
            </a:endParaRPr>
          </a:p>
        </p:txBody>
      </p:sp>
      <p:sp>
        <p:nvSpPr>
          <p:cNvPr id="8" name="object 8"/>
          <p:cNvSpPr txBox="1"/>
          <p:nvPr/>
        </p:nvSpPr>
        <p:spPr>
          <a:xfrm>
            <a:off x="8434852" y="3285813"/>
            <a:ext cx="1105962" cy="287124"/>
          </a:xfrm>
          <a:prstGeom prst="rect">
            <a:avLst/>
          </a:prstGeom>
        </p:spPr>
        <p:txBody>
          <a:bodyPr vert="horz" wrap="square" lIns="0" tIns="27680" rIns="0" bIns="0" rtlCol="0">
            <a:spAutoFit/>
          </a:bodyPr>
          <a:lstStyle/>
          <a:p>
            <a:pPr marL="25164">
              <a:spcBef>
                <a:spcPts val="218"/>
              </a:spcBef>
              <a:tabLst>
                <a:tab pos="627836" algn="l"/>
              </a:tabLst>
            </a:pPr>
            <a:r>
              <a:rPr sz="1684" spc="79" dirty="0">
                <a:latin typeface="Times New Roman"/>
                <a:cs typeface="Times New Roman"/>
              </a:rPr>
              <a:t>pig</a:t>
            </a:r>
            <a:r>
              <a:rPr sz="1684" dirty="0">
                <a:latin typeface="Times New Roman"/>
                <a:cs typeface="Times New Roman"/>
              </a:rPr>
              <a:t>	</a:t>
            </a:r>
            <a:r>
              <a:rPr sz="1684" spc="-40" dirty="0">
                <a:latin typeface="Times New Roman"/>
                <a:cs typeface="Times New Roman"/>
              </a:rPr>
              <a:t>0.005</a:t>
            </a:r>
            <a:endParaRPr sz="1684">
              <a:latin typeface="Times New Roman"/>
              <a:cs typeface="Times New Roman"/>
            </a:endParaRPr>
          </a:p>
        </p:txBody>
      </p:sp>
      <p:sp>
        <p:nvSpPr>
          <p:cNvPr id="9" name="object 9"/>
          <p:cNvSpPr txBox="1"/>
          <p:nvPr/>
        </p:nvSpPr>
        <p:spPr>
          <a:xfrm>
            <a:off x="9038790" y="2077899"/>
            <a:ext cx="502024" cy="287124"/>
          </a:xfrm>
          <a:prstGeom prst="rect">
            <a:avLst/>
          </a:prstGeom>
        </p:spPr>
        <p:txBody>
          <a:bodyPr vert="horz" wrap="square" lIns="0" tIns="27680" rIns="0" bIns="0" rtlCol="0">
            <a:spAutoFit/>
          </a:bodyPr>
          <a:lstStyle/>
          <a:p>
            <a:pPr marL="25164">
              <a:spcBef>
                <a:spcPts val="218"/>
              </a:spcBef>
            </a:pPr>
            <a:r>
              <a:rPr sz="1684" spc="-40" dirty="0">
                <a:latin typeface="Times New Roman"/>
                <a:cs typeface="Times New Roman"/>
              </a:rPr>
              <a:t>0.027</a:t>
            </a:r>
            <a:endParaRPr sz="1684">
              <a:latin typeface="Times New Roman"/>
              <a:cs typeface="Times New Roman"/>
            </a:endParaRPr>
          </a:p>
        </p:txBody>
      </p:sp>
      <p:sp>
        <p:nvSpPr>
          <p:cNvPr id="10" name="object 10"/>
          <p:cNvSpPr txBox="1"/>
          <p:nvPr/>
        </p:nvSpPr>
        <p:spPr>
          <a:xfrm>
            <a:off x="2532541" y="3579986"/>
            <a:ext cx="3639985" cy="1640660"/>
          </a:xfrm>
          <a:prstGeom prst="rect">
            <a:avLst/>
          </a:prstGeom>
        </p:spPr>
        <p:txBody>
          <a:bodyPr vert="horz" wrap="square" lIns="0" tIns="25164" rIns="0" bIns="0" rtlCol="0">
            <a:spAutoFit/>
          </a:bodyPr>
          <a:lstStyle/>
          <a:p>
            <a:pPr marL="23906" marR="10066">
              <a:lnSpc>
                <a:spcPct val="138400"/>
              </a:lnSpc>
              <a:spcBef>
                <a:spcPts val="198"/>
              </a:spcBef>
              <a:buClr>
                <a:srgbClr val="3333B2"/>
              </a:buClr>
              <a:tabLst>
                <a:tab pos="257929" algn="l"/>
              </a:tabLst>
            </a:pPr>
            <a:r>
              <a:rPr sz="1189" spc="-40" dirty="0">
                <a:latin typeface="Arial"/>
                <a:cs typeface="Arial"/>
              </a:rPr>
              <a:t>Shannon</a:t>
            </a:r>
            <a:r>
              <a:rPr sz="1189" spc="69" dirty="0">
                <a:latin typeface="Arial"/>
                <a:cs typeface="Arial"/>
              </a:rPr>
              <a:t> </a:t>
            </a:r>
            <a:r>
              <a:rPr sz="1189" spc="-50" dirty="0">
                <a:latin typeface="Arial"/>
                <a:cs typeface="Arial"/>
              </a:rPr>
              <a:t>used</a:t>
            </a:r>
            <a:r>
              <a:rPr sz="1189" spc="69" dirty="0">
                <a:latin typeface="Arial"/>
                <a:cs typeface="Arial"/>
              </a:rPr>
              <a:t> </a:t>
            </a:r>
            <a:r>
              <a:rPr sz="1189" dirty="0">
                <a:latin typeface="Arial"/>
                <a:cs typeface="Arial"/>
              </a:rPr>
              <a:t>a</a:t>
            </a:r>
            <a:r>
              <a:rPr sz="1189" spc="69" dirty="0">
                <a:latin typeface="Arial"/>
                <a:cs typeface="Arial"/>
              </a:rPr>
              <a:t> </a:t>
            </a:r>
            <a:r>
              <a:rPr sz="1189" dirty="0">
                <a:latin typeface="Arial"/>
                <a:cs typeface="Arial"/>
              </a:rPr>
              <a:t>training</a:t>
            </a:r>
            <a:r>
              <a:rPr sz="1189" spc="79" dirty="0">
                <a:latin typeface="Arial"/>
                <a:cs typeface="Arial"/>
              </a:rPr>
              <a:t> </a:t>
            </a:r>
            <a:r>
              <a:rPr sz="1189" dirty="0">
                <a:latin typeface="Arial"/>
                <a:cs typeface="Arial"/>
              </a:rPr>
              <a:t>text</a:t>
            </a:r>
            <a:r>
              <a:rPr sz="1189" spc="69" dirty="0">
                <a:latin typeface="Arial"/>
                <a:cs typeface="Arial"/>
              </a:rPr>
              <a:t> </a:t>
            </a:r>
            <a:r>
              <a:rPr sz="1189" dirty="0">
                <a:latin typeface="Arial"/>
                <a:cs typeface="Arial"/>
              </a:rPr>
              <a:t>(an</a:t>
            </a:r>
            <a:r>
              <a:rPr sz="1189" spc="69" dirty="0">
                <a:latin typeface="Arial"/>
                <a:cs typeface="Arial"/>
              </a:rPr>
              <a:t> </a:t>
            </a:r>
            <a:r>
              <a:rPr sz="1189" spc="-20" dirty="0">
                <a:latin typeface="Arial"/>
                <a:cs typeface="Arial"/>
              </a:rPr>
              <a:t>unnamed</a:t>
            </a:r>
            <a:r>
              <a:rPr sz="1189" spc="69" dirty="0">
                <a:latin typeface="Arial"/>
                <a:cs typeface="Arial"/>
              </a:rPr>
              <a:t> </a:t>
            </a:r>
            <a:r>
              <a:rPr sz="1189" spc="-20" dirty="0">
                <a:latin typeface="Arial"/>
                <a:cs typeface="Arial"/>
              </a:rPr>
              <a:t>book),</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and</a:t>
            </a:r>
            <a:r>
              <a:rPr sz="1189" spc="79" dirty="0">
                <a:latin typeface="Arial"/>
                <a:cs typeface="Arial"/>
              </a:rPr>
              <a:t> </a:t>
            </a:r>
            <a:r>
              <a:rPr sz="1189" dirty="0">
                <a:latin typeface="Arial"/>
                <a:cs typeface="Arial"/>
              </a:rPr>
              <a:t>a</a:t>
            </a:r>
            <a:r>
              <a:rPr sz="1189" spc="79" dirty="0">
                <a:latin typeface="Arial"/>
                <a:cs typeface="Arial"/>
              </a:rPr>
              <a:t> </a:t>
            </a:r>
            <a:r>
              <a:rPr sz="1189" spc="-50" dirty="0">
                <a:latin typeface="Arial"/>
                <a:cs typeface="Arial"/>
              </a:rPr>
              <a:t>sentence</a:t>
            </a:r>
            <a:r>
              <a:rPr sz="1189" spc="79" dirty="0">
                <a:latin typeface="Arial"/>
                <a:cs typeface="Arial"/>
              </a:rPr>
              <a:t> </a:t>
            </a:r>
            <a:r>
              <a:rPr sz="1189" dirty="0">
                <a:latin typeface="Arial"/>
                <a:cs typeface="Arial"/>
              </a:rPr>
              <a:t>fragment</a:t>
            </a:r>
            <a:r>
              <a:rPr sz="1189" spc="79" dirty="0">
                <a:latin typeface="Arial"/>
                <a:cs typeface="Arial"/>
              </a:rPr>
              <a:t> </a:t>
            </a:r>
            <a:r>
              <a:rPr sz="1189" dirty="0">
                <a:latin typeface="Arial"/>
                <a:cs typeface="Arial"/>
              </a:rPr>
              <a:t>(“The</a:t>
            </a:r>
            <a:r>
              <a:rPr sz="1189" spc="89" dirty="0">
                <a:latin typeface="Arial"/>
                <a:cs typeface="Arial"/>
              </a:rPr>
              <a:t> </a:t>
            </a:r>
            <a:r>
              <a:rPr sz="1189" spc="-20" dirty="0">
                <a:latin typeface="Arial"/>
                <a:cs typeface="Arial"/>
              </a:rPr>
              <a:t>head</a:t>
            </a:r>
            <a:r>
              <a:rPr sz="1189" spc="79" dirty="0">
                <a:latin typeface="Arial"/>
                <a:cs typeface="Arial"/>
              </a:rPr>
              <a:t> </a:t>
            </a:r>
            <a:r>
              <a:rPr sz="1189" spc="-20" dirty="0">
                <a:latin typeface="Arial"/>
                <a:cs typeface="Arial"/>
              </a:rPr>
              <a:t>and”),</a:t>
            </a:r>
            <a:endParaRPr lang="en-US" sz="1189" spc="-20"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to</a:t>
            </a:r>
            <a:r>
              <a:rPr sz="1189" spc="79" dirty="0">
                <a:latin typeface="Arial"/>
                <a:cs typeface="Arial"/>
              </a:rPr>
              <a:t> </a:t>
            </a:r>
            <a:r>
              <a:rPr sz="1189" dirty="0">
                <a:latin typeface="Arial"/>
                <a:cs typeface="Arial"/>
              </a:rPr>
              <a:t>predict</a:t>
            </a:r>
            <a:r>
              <a:rPr sz="1189" spc="69" dirty="0">
                <a:latin typeface="Arial"/>
                <a:cs typeface="Arial"/>
              </a:rPr>
              <a:t> </a:t>
            </a:r>
            <a:r>
              <a:rPr sz="1189" i="1" dirty="0">
                <a:latin typeface="Arial"/>
                <a:cs typeface="Arial"/>
              </a:rPr>
              <a:t>just</a:t>
            </a:r>
            <a:r>
              <a:rPr sz="1189" i="1" spc="79" dirty="0">
                <a:latin typeface="Arial"/>
                <a:cs typeface="Arial"/>
              </a:rPr>
              <a:t> </a:t>
            </a:r>
            <a:r>
              <a:rPr sz="1189" i="1" dirty="0">
                <a:latin typeface="Arial"/>
                <a:cs typeface="Arial"/>
              </a:rPr>
              <a:t>the</a:t>
            </a:r>
            <a:r>
              <a:rPr sz="1189" i="1" spc="89" dirty="0">
                <a:latin typeface="Arial"/>
                <a:cs typeface="Arial"/>
              </a:rPr>
              <a:t> </a:t>
            </a:r>
            <a:r>
              <a:rPr sz="1189" i="1" dirty="0">
                <a:latin typeface="Arial"/>
                <a:cs typeface="Arial"/>
              </a:rPr>
              <a:t>next</a:t>
            </a:r>
            <a:r>
              <a:rPr sz="1189" i="1" spc="79" dirty="0">
                <a:latin typeface="Arial"/>
                <a:cs typeface="Arial"/>
              </a:rPr>
              <a:t> </a:t>
            </a:r>
            <a:r>
              <a:rPr sz="1189" i="1" dirty="0">
                <a:latin typeface="Arial"/>
                <a:cs typeface="Arial"/>
              </a:rPr>
              <a:t>word</a:t>
            </a:r>
            <a:r>
              <a:rPr sz="1189" i="1" spc="79" dirty="0">
                <a:latin typeface="Arial"/>
                <a:cs typeface="Arial"/>
              </a:rPr>
              <a:t> </a:t>
            </a:r>
            <a:r>
              <a:rPr sz="1189" dirty="0">
                <a:latin typeface="Arial"/>
                <a:cs typeface="Arial"/>
              </a:rPr>
              <a:t>in</a:t>
            </a:r>
            <a:r>
              <a:rPr sz="1189" spc="89" dirty="0">
                <a:latin typeface="Arial"/>
                <a:cs typeface="Arial"/>
              </a:rPr>
              <a:t> </a:t>
            </a:r>
            <a:r>
              <a:rPr sz="1189" dirty="0">
                <a:latin typeface="Arial"/>
                <a:cs typeface="Arial"/>
              </a:rPr>
              <a:t>the</a:t>
            </a:r>
            <a:r>
              <a:rPr sz="1189" spc="79" dirty="0">
                <a:latin typeface="Arial"/>
                <a:cs typeface="Arial"/>
              </a:rPr>
              <a:t> </a:t>
            </a:r>
            <a:r>
              <a:rPr sz="1189" spc="-40" dirty="0">
                <a:latin typeface="Arial"/>
                <a:cs typeface="Arial"/>
              </a:rPr>
              <a:t>sentence,</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spc="-50" dirty="0">
                <a:latin typeface="Arial"/>
                <a:cs typeface="Arial"/>
              </a:rPr>
              <a:t>based</a:t>
            </a:r>
            <a:r>
              <a:rPr sz="1189" spc="40" dirty="0">
                <a:latin typeface="Arial"/>
                <a:cs typeface="Arial"/>
              </a:rPr>
              <a:t> </a:t>
            </a:r>
            <a:r>
              <a:rPr sz="1189" dirty="0">
                <a:latin typeface="Arial"/>
                <a:cs typeface="Arial"/>
              </a:rPr>
              <a:t>on</a:t>
            </a:r>
            <a:r>
              <a:rPr sz="1189" spc="40" dirty="0">
                <a:latin typeface="Arial"/>
                <a:cs typeface="Arial"/>
              </a:rPr>
              <a:t> </a:t>
            </a:r>
            <a:r>
              <a:rPr sz="1189" i="1" dirty="0">
                <a:latin typeface="Arial"/>
                <a:cs typeface="Arial"/>
              </a:rPr>
              <a:t>word</a:t>
            </a:r>
            <a:r>
              <a:rPr sz="1189" i="1" spc="50" dirty="0">
                <a:latin typeface="Arial"/>
                <a:cs typeface="Arial"/>
              </a:rPr>
              <a:t> </a:t>
            </a:r>
            <a:r>
              <a:rPr sz="1189" i="1" dirty="0">
                <a:latin typeface="Arial"/>
                <a:cs typeface="Arial"/>
              </a:rPr>
              <a:t>pair</a:t>
            </a:r>
            <a:r>
              <a:rPr sz="1189" i="1" spc="40" dirty="0">
                <a:latin typeface="Arial"/>
                <a:cs typeface="Arial"/>
              </a:rPr>
              <a:t> </a:t>
            </a:r>
            <a:r>
              <a:rPr sz="1189" i="1" spc="-40" dirty="0">
                <a:latin typeface="Arial"/>
                <a:cs typeface="Arial"/>
              </a:rPr>
              <a:t>frequencies</a:t>
            </a:r>
            <a:r>
              <a:rPr sz="1189" i="1" spc="50" dirty="0">
                <a:latin typeface="Arial"/>
                <a:cs typeface="Arial"/>
              </a:rPr>
              <a:t> </a:t>
            </a:r>
            <a:r>
              <a:rPr sz="1189" dirty="0">
                <a:latin typeface="Arial"/>
                <a:cs typeface="Arial"/>
              </a:rPr>
              <a:t>in</a:t>
            </a:r>
            <a:r>
              <a:rPr sz="1189" spc="40" dirty="0">
                <a:latin typeface="Arial"/>
                <a:cs typeface="Arial"/>
              </a:rPr>
              <a:t> </a:t>
            </a:r>
            <a:r>
              <a:rPr sz="1189" dirty="0">
                <a:latin typeface="Arial"/>
                <a:cs typeface="Arial"/>
              </a:rPr>
              <a:t>the</a:t>
            </a:r>
            <a:r>
              <a:rPr sz="1189" spc="50" dirty="0">
                <a:latin typeface="Arial"/>
                <a:cs typeface="Arial"/>
              </a:rPr>
              <a:t> </a:t>
            </a:r>
            <a:r>
              <a:rPr sz="1189" spc="-40" dirty="0">
                <a:latin typeface="Arial"/>
                <a:cs typeface="Arial"/>
              </a:rPr>
              <a:t>book.</a:t>
            </a:r>
            <a:endParaRPr lang="en-US" sz="1189" dirty="0">
              <a:latin typeface="Arial"/>
              <a:cs typeface="Arial"/>
            </a:endParaRPr>
          </a:p>
          <a:p>
            <a:pPr marL="23906" marR="10066">
              <a:lnSpc>
                <a:spcPct val="138400"/>
              </a:lnSpc>
              <a:spcBef>
                <a:spcPts val="198"/>
              </a:spcBef>
              <a:buClr>
                <a:srgbClr val="3333B2"/>
              </a:buClr>
              <a:tabLst>
                <a:tab pos="257929" algn="l"/>
              </a:tabLst>
            </a:pPr>
            <a:r>
              <a:rPr sz="1189" spc="-20" dirty="0">
                <a:latin typeface="Arial"/>
                <a:cs typeface="Arial"/>
              </a:rPr>
              <a:t>Large</a:t>
            </a:r>
            <a:r>
              <a:rPr sz="1189" spc="20" dirty="0">
                <a:latin typeface="Arial"/>
                <a:cs typeface="Arial"/>
              </a:rPr>
              <a:t> </a:t>
            </a:r>
            <a:r>
              <a:rPr sz="1189" spc="-40" dirty="0">
                <a:latin typeface="Arial"/>
                <a:cs typeface="Arial"/>
              </a:rPr>
              <a:t>language</a:t>
            </a:r>
            <a:r>
              <a:rPr sz="1189" spc="20" dirty="0">
                <a:latin typeface="Arial"/>
                <a:cs typeface="Arial"/>
              </a:rPr>
              <a:t> </a:t>
            </a:r>
            <a:r>
              <a:rPr sz="1189" spc="-20" dirty="0">
                <a:latin typeface="Arial"/>
                <a:cs typeface="Arial"/>
              </a:rPr>
              <a:t>models</a:t>
            </a:r>
            <a:r>
              <a:rPr sz="1189" spc="20" dirty="0">
                <a:latin typeface="Arial"/>
                <a:cs typeface="Arial"/>
              </a:rPr>
              <a:t> </a:t>
            </a:r>
            <a:r>
              <a:rPr sz="1189" dirty="0">
                <a:latin typeface="Arial"/>
                <a:cs typeface="Arial"/>
              </a:rPr>
              <a:t>do</a:t>
            </a:r>
            <a:r>
              <a:rPr sz="1189" spc="20" dirty="0">
                <a:latin typeface="Arial"/>
                <a:cs typeface="Arial"/>
              </a:rPr>
              <a:t> </a:t>
            </a:r>
            <a:r>
              <a:rPr sz="1189" dirty="0">
                <a:latin typeface="Arial"/>
                <a:cs typeface="Arial"/>
              </a:rPr>
              <a:t>the</a:t>
            </a:r>
            <a:r>
              <a:rPr sz="1189" spc="20" dirty="0">
                <a:latin typeface="Arial"/>
                <a:cs typeface="Arial"/>
              </a:rPr>
              <a:t> </a:t>
            </a:r>
            <a:r>
              <a:rPr sz="1189" spc="-50" dirty="0">
                <a:latin typeface="Arial"/>
                <a:cs typeface="Arial"/>
              </a:rPr>
              <a:t>same</a:t>
            </a:r>
            <a:r>
              <a:rPr sz="1189" spc="20" dirty="0">
                <a:latin typeface="Arial"/>
                <a:cs typeface="Arial"/>
              </a:rPr>
              <a:t> </a:t>
            </a:r>
            <a:r>
              <a:rPr sz="1189" spc="-20" dirty="0">
                <a:latin typeface="Arial"/>
                <a:cs typeface="Arial"/>
              </a:rPr>
              <a:t>thing,</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but</a:t>
            </a:r>
            <a:r>
              <a:rPr sz="1189" spc="50" dirty="0">
                <a:latin typeface="Arial"/>
                <a:cs typeface="Arial"/>
              </a:rPr>
              <a:t> </a:t>
            </a:r>
            <a:r>
              <a:rPr sz="1189" spc="-20" dirty="0">
                <a:latin typeface="Arial"/>
                <a:cs typeface="Arial"/>
              </a:rPr>
              <a:t>instead</a:t>
            </a:r>
            <a:r>
              <a:rPr sz="1189" spc="50" dirty="0">
                <a:latin typeface="Arial"/>
                <a:cs typeface="Arial"/>
              </a:rPr>
              <a:t> </a:t>
            </a:r>
            <a:r>
              <a:rPr sz="1189" dirty="0">
                <a:latin typeface="Arial"/>
                <a:cs typeface="Arial"/>
              </a:rPr>
              <a:t>of</a:t>
            </a:r>
            <a:r>
              <a:rPr sz="1189" spc="50" dirty="0">
                <a:latin typeface="Arial"/>
                <a:cs typeface="Arial"/>
              </a:rPr>
              <a:t> </a:t>
            </a:r>
            <a:r>
              <a:rPr sz="1189" spc="-20" dirty="0">
                <a:latin typeface="Arial"/>
                <a:cs typeface="Arial"/>
              </a:rPr>
              <a:t>one</a:t>
            </a:r>
            <a:r>
              <a:rPr sz="1189" spc="59" dirty="0">
                <a:latin typeface="Arial"/>
                <a:cs typeface="Arial"/>
              </a:rPr>
              <a:t> </a:t>
            </a:r>
            <a:r>
              <a:rPr sz="1189" spc="-20" dirty="0">
                <a:latin typeface="Arial"/>
                <a:cs typeface="Arial"/>
              </a:rPr>
              <a:t>unnamed</a:t>
            </a:r>
            <a:r>
              <a:rPr sz="1189" spc="50" dirty="0">
                <a:latin typeface="Arial"/>
                <a:cs typeface="Arial"/>
              </a:rPr>
              <a:t> </a:t>
            </a:r>
            <a:r>
              <a:rPr sz="1189" spc="-40" dirty="0">
                <a:latin typeface="Arial"/>
                <a:cs typeface="Arial"/>
              </a:rPr>
              <a:t>book,</a:t>
            </a:r>
            <a:endParaRPr sz="1189" dirty="0">
              <a:latin typeface="Arial"/>
              <a:cs typeface="Arial"/>
            </a:endParaRPr>
          </a:p>
        </p:txBody>
      </p:sp>
      <p:sp>
        <p:nvSpPr>
          <p:cNvPr id="11" name="object 2">
            <a:extLst>
              <a:ext uri="{FF2B5EF4-FFF2-40B4-BE49-F238E27FC236}">
                <a16:creationId xmlns:a16="http://schemas.microsoft.com/office/drawing/2014/main" id="{20DEF5C6-9DC4-22B2-1ACE-2893FB286E0C}"/>
              </a:ext>
            </a:extLst>
          </p:cNvPr>
          <p:cNvSpPr txBox="1"/>
          <p:nvPr/>
        </p:nvSpPr>
        <p:spPr>
          <a:xfrm>
            <a:off x="1717548" y="144100"/>
            <a:ext cx="2161595"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In</a:t>
            </a:r>
            <a:r>
              <a:rPr sz="2774" spc="-79" dirty="0">
                <a:solidFill>
                  <a:srgbClr val="3333B2"/>
                </a:solidFill>
                <a:latin typeface="Arial"/>
                <a:cs typeface="Arial"/>
              </a:rPr>
              <a:t> </a:t>
            </a:r>
            <a:r>
              <a:rPr sz="2774" dirty="0">
                <a:solidFill>
                  <a:srgbClr val="3333B2"/>
                </a:solidFill>
                <a:latin typeface="Arial"/>
                <a:cs typeface="Arial"/>
              </a:rPr>
              <a:t>other</a:t>
            </a:r>
            <a:r>
              <a:rPr sz="2774" spc="-69" dirty="0">
                <a:solidFill>
                  <a:srgbClr val="3333B2"/>
                </a:solidFill>
                <a:latin typeface="Arial"/>
                <a:cs typeface="Arial"/>
              </a:rPr>
              <a:t> </a:t>
            </a:r>
            <a:r>
              <a:rPr sz="2774" spc="-139" dirty="0">
                <a:solidFill>
                  <a:srgbClr val="3333B2"/>
                </a:solidFill>
                <a:latin typeface="Arial"/>
                <a:cs typeface="Arial"/>
              </a:rPr>
              <a:t>words</a:t>
            </a:r>
            <a:endParaRPr sz="2774" dirty="0">
              <a:latin typeface="Arial"/>
              <a:cs typeface="Aria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583372" y="956024"/>
            <a:ext cx="3043846" cy="2282886"/>
          </a:xfrm>
          <a:prstGeom prst="rect">
            <a:avLst/>
          </a:prstGeom>
        </p:spPr>
      </p:pic>
      <p:sp>
        <p:nvSpPr>
          <p:cNvPr id="4" name="object 4"/>
          <p:cNvSpPr/>
          <p:nvPr/>
        </p:nvSpPr>
        <p:spPr>
          <a:xfrm>
            <a:off x="7252137" y="1107009"/>
            <a:ext cx="1006563" cy="1006563"/>
          </a:xfrm>
          <a:custGeom>
            <a:avLst/>
            <a:gdLst/>
            <a:ahLst/>
            <a:cxnLst/>
            <a:rect l="l" t="t" r="r" b="b"/>
            <a:pathLst>
              <a:path w="508000" h="508000">
                <a:moveTo>
                  <a:pt x="0" y="508000"/>
                </a:moveTo>
                <a:lnTo>
                  <a:pt x="508000" y="0"/>
                </a:lnTo>
              </a:path>
            </a:pathLst>
          </a:custGeom>
          <a:ln w="3175">
            <a:solidFill>
              <a:srgbClr val="000000"/>
            </a:solidFill>
          </a:ln>
        </p:spPr>
        <p:txBody>
          <a:bodyPr wrap="square" lIns="0" tIns="0" rIns="0" bIns="0" rtlCol="0"/>
          <a:lstStyle/>
          <a:p>
            <a:endParaRPr sz="3567"/>
          </a:p>
        </p:txBody>
      </p:sp>
      <p:sp>
        <p:nvSpPr>
          <p:cNvPr id="5" name="object 5"/>
          <p:cNvSpPr txBox="1"/>
          <p:nvPr/>
        </p:nvSpPr>
        <p:spPr>
          <a:xfrm>
            <a:off x="6623038" y="2073117"/>
            <a:ext cx="2917776" cy="287124"/>
          </a:xfrm>
          <a:prstGeom prst="rect">
            <a:avLst/>
          </a:prstGeom>
        </p:spPr>
        <p:txBody>
          <a:bodyPr vert="horz" wrap="square" lIns="0" tIns="27680" rIns="0" bIns="0" rtlCol="0">
            <a:spAutoFit/>
          </a:bodyPr>
          <a:lstStyle/>
          <a:p>
            <a:pPr marL="25164">
              <a:spcBef>
                <a:spcPts val="218"/>
              </a:spcBef>
              <a:tabLst>
                <a:tab pos="1685973" algn="l"/>
                <a:tab pos="2439628" algn="l"/>
              </a:tabLst>
            </a:pPr>
            <a:r>
              <a:rPr sz="1684" spc="208" dirty="0">
                <a:latin typeface="Times New Roman"/>
                <a:cs typeface="Times New Roman"/>
              </a:rPr>
              <a:t>The</a:t>
            </a:r>
            <a:r>
              <a:rPr sz="1684" spc="1050" dirty="0">
                <a:latin typeface="Times New Roman"/>
                <a:cs typeface="Times New Roman"/>
              </a:rPr>
              <a:t> </a:t>
            </a:r>
            <a:r>
              <a:rPr sz="1684" u="sng" dirty="0">
                <a:uFill>
                  <a:solidFill>
                    <a:srgbClr val="000000"/>
                  </a:solidFill>
                </a:uFill>
                <a:latin typeface="Times New Roman"/>
                <a:cs typeface="Times New Roman"/>
              </a:rPr>
              <a:t>	</a:t>
            </a:r>
            <a:r>
              <a:rPr sz="1684" spc="991" dirty="0">
                <a:latin typeface="Times New Roman"/>
                <a:cs typeface="Times New Roman"/>
              </a:rPr>
              <a:t> </a:t>
            </a:r>
            <a:r>
              <a:rPr sz="1684" spc="188" dirty="0">
                <a:latin typeface="Times New Roman"/>
                <a:cs typeface="Times New Roman"/>
              </a:rPr>
              <a:t>cat</a:t>
            </a:r>
            <a:r>
              <a:rPr sz="1684" dirty="0">
                <a:latin typeface="Times New Roman"/>
                <a:cs typeface="Times New Roman"/>
              </a:rPr>
              <a:t>	</a:t>
            </a:r>
            <a:r>
              <a:rPr sz="1684" spc="-40" dirty="0">
                <a:latin typeface="Times New Roman"/>
                <a:cs typeface="Times New Roman"/>
              </a:rPr>
              <a:t>0.027</a:t>
            </a:r>
            <a:endParaRPr sz="1684">
              <a:latin typeface="Times New Roman"/>
              <a:cs typeface="Times New Roman"/>
            </a:endParaRPr>
          </a:p>
        </p:txBody>
      </p:sp>
      <p:sp>
        <p:nvSpPr>
          <p:cNvPr id="6" name="object 6"/>
          <p:cNvSpPr/>
          <p:nvPr/>
        </p:nvSpPr>
        <p:spPr>
          <a:xfrm>
            <a:off x="7252137" y="2516198"/>
            <a:ext cx="1006563" cy="1006563"/>
          </a:xfrm>
          <a:custGeom>
            <a:avLst/>
            <a:gdLst/>
            <a:ahLst/>
            <a:cxnLst/>
            <a:rect l="l" t="t" r="r" b="b"/>
            <a:pathLst>
              <a:path w="508000" h="508000">
                <a:moveTo>
                  <a:pt x="0" y="0"/>
                </a:moveTo>
                <a:lnTo>
                  <a:pt x="508000" y="508000"/>
                </a:lnTo>
              </a:path>
            </a:pathLst>
          </a:custGeom>
          <a:ln w="3175">
            <a:solidFill>
              <a:srgbClr val="000000"/>
            </a:solidFill>
          </a:ln>
        </p:spPr>
        <p:txBody>
          <a:bodyPr wrap="square" lIns="0" tIns="0" rIns="0" bIns="0" rtlCol="0"/>
          <a:lstStyle/>
          <a:p>
            <a:endParaRPr sz="3567"/>
          </a:p>
        </p:txBody>
      </p:sp>
      <p:sp>
        <p:nvSpPr>
          <p:cNvPr id="7" name="object 7"/>
          <p:cNvSpPr txBox="1"/>
          <p:nvPr/>
        </p:nvSpPr>
        <p:spPr>
          <a:xfrm>
            <a:off x="8434852" y="865280"/>
            <a:ext cx="1105962" cy="287124"/>
          </a:xfrm>
          <a:prstGeom prst="rect">
            <a:avLst/>
          </a:prstGeom>
        </p:spPr>
        <p:txBody>
          <a:bodyPr vert="horz" wrap="square" lIns="0" tIns="27680" rIns="0" bIns="0" rtlCol="0">
            <a:spAutoFit/>
          </a:bodyPr>
          <a:lstStyle/>
          <a:p>
            <a:pPr marL="25164">
              <a:spcBef>
                <a:spcPts val="218"/>
              </a:spcBef>
            </a:pPr>
            <a:r>
              <a:rPr sz="1684" spc="149" dirty="0">
                <a:latin typeface="Times New Roman"/>
                <a:cs typeface="Times New Roman"/>
              </a:rPr>
              <a:t>dog</a:t>
            </a:r>
            <a:r>
              <a:rPr sz="1684" spc="454" dirty="0">
                <a:latin typeface="Times New Roman"/>
                <a:cs typeface="Times New Roman"/>
              </a:rPr>
              <a:t>  </a:t>
            </a:r>
            <a:r>
              <a:rPr sz="1684" spc="-40" dirty="0">
                <a:latin typeface="Times New Roman"/>
                <a:cs typeface="Times New Roman"/>
              </a:rPr>
              <a:t>0.034</a:t>
            </a:r>
            <a:endParaRPr sz="1684">
              <a:latin typeface="Times New Roman"/>
              <a:cs typeface="Times New Roman"/>
            </a:endParaRPr>
          </a:p>
        </p:txBody>
      </p:sp>
      <p:sp>
        <p:nvSpPr>
          <p:cNvPr id="8" name="object 8"/>
          <p:cNvSpPr txBox="1"/>
          <p:nvPr/>
        </p:nvSpPr>
        <p:spPr>
          <a:xfrm>
            <a:off x="8434852" y="3281032"/>
            <a:ext cx="1105962" cy="287124"/>
          </a:xfrm>
          <a:prstGeom prst="rect">
            <a:avLst/>
          </a:prstGeom>
        </p:spPr>
        <p:txBody>
          <a:bodyPr vert="horz" wrap="square" lIns="0" tIns="27680" rIns="0" bIns="0" rtlCol="0">
            <a:spAutoFit/>
          </a:bodyPr>
          <a:lstStyle/>
          <a:p>
            <a:pPr marL="25164">
              <a:spcBef>
                <a:spcPts val="218"/>
              </a:spcBef>
              <a:tabLst>
                <a:tab pos="627836" algn="l"/>
              </a:tabLst>
            </a:pPr>
            <a:r>
              <a:rPr sz="1684" spc="79" dirty="0">
                <a:latin typeface="Times New Roman"/>
                <a:cs typeface="Times New Roman"/>
              </a:rPr>
              <a:t>pig</a:t>
            </a:r>
            <a:r>
              <a:rPr sz="1684" dirty="0">
                <a:latin typeface="Times New Roman"/>
                <a:cs typeface="Times New Roman"/>
              </a:rPr>
              <a:t>	</a:t>
            </a:r>
            <a:r>
              <a:rPr sz="1684" spc="-40" dirty="0">
                <a:latin typeface="Times New Roman"/>
                <a:cs typeface="Times New Roman"/>
              </a:rPr>
              <a:t>0.005</a:t>
            </a:r>
            <a:endParaRPr sz="1684">
              <a:latin typeface="Times New Roman"/>
              <a:cs typeface="Times New Roman"/>
            </a:endParaRPr>
          </a:p>
        </p:txBody>
      </p:sp>
      <p:sp>
        <p:nvSpPr>
          <p:cNvPr id="10" name="object 10">
            <a:extLst>
              <a:ext uri="{FF2B5EF4-FFF2-40B4-BE49-F238E27FC236}">
                <a16:creationId xmlns:a16="http://schemas.microsoft.com/office/drawing/2014/main" id="{70BF22ED-A434-1BA4-B846-3A697064A052}"/>
              </a:ext>
            </a:extLst>
          </p:cNvPr>
          <p:cNvSpPr txBox="1"/>
          <p:nvPr/>
        </p:nvSpPr>
        <p:spPr>
          <a:xfrm>
            <a:off x="2532541" y="3579986"/>
            <a:ext cx="3639985" cy="1640660"/>
          </a:xfrm>
          <a:prstGeom prst="rect">
            <a:avLst/>
          </a:prstGeom>
        </p:spPr>
        <p:txBody>
          <a:bodyPr vert="horz" wrap="square" lIns="0" tIns="25164" rIns="0" bIns="0" rtlCol="0">
            <a:spAutoFit/>
          </a:bodyPr>
          <a:lstStyle/>
          <a:p>
            <a:pPr marL="23906" marR="10066">
              <a:lnSpc>
                <a:spcPct val="138400"/>
              </a:lnSpc>
              <a:spcBef>
                <a:spcPts val="198"/>
              </a:spcBef>
              <a:buClr>
                <a:srgbClr val="3333B2"/>
              </a:buClr>
              <a:tabLst>
                <a:tab pos="257929" algn="l"/>
              </a:tabLst>
            </a:pPr>
            <a:r>
              <a:rPr sz="1189" spc="-40" dirty="0">
                <a:latin typeface="Arial"/>
                <a:cs typeface="Arial"/>
              </a:rPr>
              <a:t>Shannon</a:t>
            </a:r>
            <a:r>
              <a:rPr sz="1189" spc="69" dirty="0">
                <a:latin typeface="Arial"/>
                <a:cs typeface="Arial"/>
              </a:rPr>
              <a:t> </a:t>
            </a:r>
            <a:r>
              <a:rPr sz="1189" spc="-50" dirty="0">
                <a:latin typeface="Arial"/>
                <a:cs typeface="Arial"/>
              </a:rPr>
              <a:t>used</a:t>
            </a:r>
            <a:r>
              <a:rPr sz="1189" spc="69" dirty="0">
                <a:latin typeface="Arial"/>
                <a:cs typeface="Arial"/>
              </a:rPr>
              <a:t> </a:t>
            </a:r>
            <a:r>
              <a:rPr sz="1189" dirty="0">
                <a:latin typeface="Arial"/>
                <a:cs typeface="Arial"/>
              </a:rPr>
              <a:t>a</a:t>
            </a:r>
            <a:r>
              <a:rPr sz="1189" spc="69" dirty="0">
                <a:latin typeface="Arial"/>
                <a:cs typeface="Arial"/>
              </a:rPr>
              <a:t> </a:t>
            </a:r>
            <a:r>
              <a:rPr sz="1189" dirty="0">
                <a:latin typeface="Arial"/>
                <a:cs typeface="Arial"/>
              </a:rPr>
              <a:t>training</a:t>
            </a:r>
            <a:r>
              <a:rPr sz="1189" spc="79" dirty="0">
                <a:latin typeface="Arial"/>
                <a:cs typeface="Arial"/>
              </a:rPr>
              <a:t> </a:t>
            </a:r>
            <a:r>
              <a:rPr sz="1189" dirty="0">
                <a:latin typeface="Arial"/>
                <a:cs typeface="Arial"/>
              </a:rPr>
              <a:t>text</a:t>
            </a:r>
            <a:r>
              <a:rPr sz="1189" spc="69" dirty="0">
                <a:latin typeface="Arial"/>
                <a:cs typeface="Arial"/>
              </a:rPr>
              <a:t> </a:t>
            </a:r>
            <a:r>
              <a:rPr sz="1189" dirty="0">
                <a:latin typeface="Arial"/>
                <a:cs typeface="Arial"/>
              </a:rPr>
              <a:t>(an</a:t>
            </a:r>
            <a:r>
              <a:rPr sz="1189" spc="69" dirty="0">
                <a:latin typeface="Arial"/>
                <a:cs typeface="Arial"/>
              </a:rPr>
              <a:t> </a:t>
            </a:r>
            <a:r>
              <a:rPr sz="1189" spc="-20" dirty="0">
                <a:latin typeface="Arial"/>
                <a:cs typeface="Arial"/>
              </a:rPr>
              <a:t>unnamed</a:t>
            </a:r>
            <a:r>
              <a:rPr sz="1189" spc="69" dirty="0">
                <a:latin typeface="Arial"/>
                <a:cs typeface="Arial"/>
              </a:rPr>
              <a:t> </a:t>
            </a:r>
            <a:r>
              <a:rPr sz="1189" spc="-20" dirty="0">
                <a:latin typeface="Arial"/>
                <a:cs typeface="Arial"/>
              </a:rPr>
              <a:t>book),</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and</a:t>
            </a:r>
            <a:r>
              <a:rPr sz="1189" spc="79" dirty="0">
                <a:latin typeface="Arial"/>
                <a:cs typeface="Arial"/>
              </a:rPr>
              <a:t> </a:t>
            </a:r>
            <a:r>
              <a:rPr sz="1189" dirty="0">
                <a:latin typeface="Arial"/>
                <a:cs typeface="Arial"/>
              </a:rPr>
              <a:t>a</a:t>
            </a:r>
            <a:r>
              <a:rPr sz="1189" spc="79" dirty="0">
                <a:latin typeface="Arial"/>
                <a:cs typeface="Arial"/>
              </a:rPr>
              <a:t> </a:t>
            </a:r>
            <a:r>
              <a:rPr sz="1189" spc="-50" dirty="0">
                <a:latin typeface="Arial"/>
                <a:cs typeface="Arial"/>
              </a:rPr>
              <a:t>sentence</a:t>
            </a:r>
            <a:r>
              <a:rPr sz="1189" spc="79" dirty="0">
                <a:latin typeface="Arial"/>
                <a:cs typeface="Arial"/>
              </a:rPr>
              <a:t> </a:t>
            </a:r>
            <a:r>
              <a:rPr sz="1189" dirty="0">
                <a:latin typeface="Arial"/>
                <a:cs typeface="Arial"/>
              </a:rPr>
              <a:t>fragment</a:t>
            </a:r>
            <a:r>
              <a:rPr sz="1189" spc="79" dirty="0">
                <a:latin typeface="Arial"/>
                <a:cs typeface="Arial"/>
              </a:rPr>
              <a:t> </a:t>
            </a:r>
            <a:r>
              <a:rPr sz="1189" dirty="0">
                <a:latin typeface="Arial"/>
                <a:cs typeface="Arial"/>
              </a:rPr>
              <a:t>(“The</a:t>
            </a:r>
            <a:r>
              <a:rPr sz="1189" spc="89" dirty="0">
                <a:latin typeface="Arial"/>
                <a:cs typeface="Arial"/>
              </a:rPr>
              <a:t> </a:t>
            </a:r>
            <a:r>
              <a:rPr sz="1189" spc="-20" dirty="0">
                <a:latin typeface="Arial"/>
                <a:cs typeface="Arial"/>
              </a:rPr>
              <a:t>head</a:t>
            </a:r>
            <a:r>
              <a:rPr sz="1189" spc="79" dirty="0">
                <a:latin typeface="Arial"/>
                <a:cs typeface="Arial"/>
              </a:rPr>
              <a:t> </a:t>
            </a:r>
            <a:r>
              <a:rPr sz="1189" spc="-20" dirty="0">
                <a:latin typeface="Arial"/>
                <a:cs typeface="Arial"/>
              </a:rPr>
              <a:t>and”),</a:t>
            </a:r>
            <a:endParaRPr lang="en-US" sz="1189" spc="-20"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to</a:t>
            </a:r>
            <a:r>
              <a:rPr sz="1189" spc="79" dirty="0">
                <a:latin typeface="Arial"/>
                <a:cs typeface="Arial"/>
              </a:rPr>
              <a:t> </a:t>
            </a:r>
            <a:r>
              <a:rPr sz="1189" dirty="0">
                <a:latin typeface="Arial"/>
                <a:cs typeface="Arial"/>
              </a:rPr>
              <a:t>predict</a:t>
            </a:r>
            <a:r>
              <a:rPr sz="1189" spc="69" dirty="0">
                <a:latin typeface="Arial"/>
                <a:cs typeface="Arial"/>
              </a:rPr>
              <a:t> </a:t>
            </a:r>
            <a:r>
              <a:rPr sz="1189" i="1" dirty="0">
                <a:latin typeface="Arial"/>
                <a:cs typeface="Arial"/>
              </a:rPr>
              <a:t>just</a:t>
            </a:r>
            <a:r>
              <a:rPr sz="1189" i="1" spc="79" dirty="0">
                <a:latin typeface="Arial"/>
                <a:cs typeface="Arial"/>
              </a:rPr>
              <a:t> </a:t>
            </a:r>
            <a:r>
              <a:rPr sz="1189" i="1" dirty="0">
                <a:latin typeface="Arial"/>
                <a:cs typeface="Arial"/>
              </a:rPr>
              <a:t>the</a:t>
            </a:r>
            <a:r>
              <a:rPr sz="1189" i="1" spc="89" dirty="0">
                <a:latin typeface="Arial"/>
                <a:cs typeface="Arial"/>
              </a:rPr>
              <a:t> </a:t>
            </a:r>
            <a:r>
              <a:rPr sz="1189" i="1" dirty="0">
                <a:latin typeface="Arial"/>
                <a:cs typeface="Arial"/>
              </a:rPr>
              <a:t>next</a:t>
            </a:r>
            <a:r>
              <a:rPr sz="1189" i="1" spc="79" dirty="0">
                <a:latin typeface="Arial"/>
                <a:cs typeface="Arial"/>
              </a:rPr>
              <a:t> </a:t>
            </a:r>
            <a:r>
              <a:rPr sz="1189" i="1" dirty="0">
                <a:latin typeface="Arial"/>
                <a:cs typeface="Arial"/>
              </a:rPr>
              <a:t>word</a:t>
            </a:r>
            <a:r>
              <a:rPr sz="1189" i="1" spc="79" dirty="0">
                <a:latin typeface="Arial"/>
                <a:cs typeface="Arial"/>
              </a:rPr>
              <a:t> </a:t>
            </a:r>
            <a:r>
              <a:rPr sz="1189" dirty="0">
                <a:latin typeface="Arial"/>
                <a:cs typeface="Arial"/>
              </a:rPr>
              <a:t>in</a:t>
            </a:r>
            <a:r>
              <a:rPr sz="1189" spc="89" dirty="0">
                <a:latin typeface="Arial"/>
                <a:cs typeface="Arial"/>
              </a:rPr>
              <a:t> </a:t>
            </a:r>
            <a:r>
              <a:rPr sz="1189" dirty="0">
                <a:latin typeface="Arial"/>
                <a:cs typeface="Arial"/>
              </a:rPr>
              <a:t>the</a:t>
            </a:r>
            <a:r>
              <a:rPr sz="1189" spc="79" dirty="0">
                <a:latin typeface="Arial"/>
                <a:cs typeface="Arial"/>
              </a:rPr>
              <a:t> </a:t>
            </a:r>
            <a:r>
              <a:rPr sz="1189" spc="-40" dirty="0">
                <a:latin typeface="Arial"/>
                <a:cs typeface="Arial"/>
              </a:rPr>
              <a:t>sentence,</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spc="-50" dirty="0">
                <a:latin typeface="Arial"/>
                <a:cs typeface="Arial"/>
              </a:rPr>
              <a:t>based</a:t>
            </a:r>
            <a:r>
              <a:rPr sz="1189" spc="40" dirty="0">
                <a:latin typeface="Arial"/>
                <a:cs typeface="Arial"/>
              </a:rPr>
              <a:t> </a:t>
            </a:r>
            <a:r>
              <a:rPr sz="1189" dirty="0">
                <a:latin typeface="Arial"/>
                <a:cs typeface="Arial"/>
              </a:rPr>
              <a:t>on</a:t>
            </a:r>
            <a:r>
              <a:rPr sz="1189" spc="40" dirty="0">
                <a:latin typeface="Arial"/>
                <a:cs typeface="Arial"/>
              </a:rPr>
              <a:t> </a:t>
            </a:r>
            <a:r>
              <a:rPr sz="1189" i="1" dirty="0">
                <a:latin typeface="Arial"/>
                <a:cs typeface="Arial"/>
              </a:rPr>
              <a:t>word</a:t>
            </a:r>
            <a:r>
              <a:rPr sz="1189" i="1" spc="50" dirty="0">
                <a:latin typeface="Arial"/>
                <a:cs typeface="Arial"/>
              </a:rPr>
              <a:t> </a:t>
            </a:r>
            <a:r>
              <a:rPr sz="1189" i="1" dirty="0">
                <a:latin typeface="Arial"/>
                <a:cs typeface="Arial"/>
              </a:rPr>
              <a:t>pair</a:t>
            </a:r>
            <a:r>
              <a:rPr sz="1189" i="1" spc="40" dirty="0">
                <a:latin typeface="Arial"/>
                <a:cs typeface="Arial"/>
              </a:rPr>
              <a:t> </a:t>
            </a:r>
            <a:r>
              <a:rPr sz="1189" i="1" spc="-40" dirty="0">
                <a:latin typeface="Arial"/>
                <a:cs typeface="Arial"/>
              </a:rPr>
              <a:t>frequencies</a:t>
            </a:r>
            <a:r>
              <a:rPr sz="1189" i="1" spc="50" dirty="0">
                <a:latin typeface="Arial"/>
                <a:cs typeface="Arial"/>
              </a:rPr>
              <a:t> </a:t>
            </a:r>
            <a:r>
              <a:rPr sz="1189" dirty="0">
                <a:latin typeface="Arial"/>
                <a:cs typeface="Arial"/>
              </a:rPr>
              <a:t>in</a:t>
            </a:r>
            <a:r>
              <a:rPr sz="1189" spc="40" dirty="0">
                <a:latin typeface="Arial"/>
                <a:cs typeface="Arial"/>
              </a:rPr>
              <a:t> </a:t>
            </a:r>
            <a:r>
              <a:rPr sz="1189" dirty="0">
                <a:latin typeface="Arial"/>
                <a:cs typeface="Arial"/>
              </a:rPr>
              <a:t>the</a:t>
            </a:r>
            <a:r>
              <a:rPr sz="1189" spc="50" dirty="0">
                <a:latin typeface="Arial"/>
                <a:cs typeface="Arial"/>
              </a:rPr>
              <a:t> </a:t>
            </a:r>
            <a:r>
              <a:rPr sz="1189" spc="-40" dirty="0">
                <a:latin typeface="Arial"/>
                <a:cs typeface="Arial"/>
              </a:rPr>
              <a:t>book.</a:t>
            </a:r>
            <a:endParaRPr lang="en-US" sz="1189" dirty="0">
              <a:latin typeface="Arial"/>
              <a:cs typeface="Arial"/>
            </a:endParaRPr>
          </a:p>
          <a:p>
            <a:pPr marL="23906" marR="10066">
              <a:lnSpc>
                <a:spcPct val="138400"/>
              </a:lnSpc>
              <a:spcBef>
                <a:spcPts val="198"/>
              </a:spcBef>
              <a:buClr>
                <a:srgbClr val="3333B2"/>
              </a:buClr>
              <a:tabLst>
                <a:tab pos="257929" algn="l"/>
              </a:tabLst>
            </a:pPr>
            <a:r>
              <a:rPr sz="1189" spc="-20" dirty="0">
                <a:latin typeface="Arial"/>
                <a:cs typeface="Arial"/>
              </a:rPr>
              <a:t>Large</a:t>
            </a:r>
            <a:r>
              <a:rPr sz="1189" spc="20" dirty="0">
                <a:latin typeface="Arial"/>
                <a:cs typeface="Arial"/>
              </a:rPr>
              <a:t> </a:t>
            </a:r>
            <a:r>
              <a:rPr sz="1189" spc="-40" dirty="0">
                <a:latin typeface="Arial"/>
                <a:cs typeface="Arial"/>
              </a:rPr>
              <a:t>language</a:t>
            </a:r>
            <a:r>
              <a:rPr sz="1189" spc="20" dirty="0">
                <a:latin typeface="Arial"/>
                <a:cs typeface="Arial"/>
              </a:rPr>
              <a:t> </a:t>
            </a:r>
            <a:r>
              <a:rPr sz="1189" spc="-20" dirty="0">
                <a:latin typeface="Arial"/>
                <a:cs typeface="Arial"/>
              </a:rPr>
              <a:t>models</a:t>
            </a:r>
            <a:r>
              <a:rPr sz="1189" spc="20" dirty="0">
                <a:latin typeface="Arial"/>
                <a:cs typeface="Arial"/>
              </a:rPr>
              <a:t> </a:t>
            </a:r>
            <a:r>
              <a:rPr sz="1189" dirty="0">
                <a:latin typeface="Arial"/>
                <a:cs typeface="Arial"/>
              </a:rPr>
              <a:t>do</a:t>
            </a:r>
            <a:r>
              <a:rPr sz="1189" spc="20" dirty="0">
                <a:latin typeface="Arial"/>
                <a:cs typeface="Arial"/>
              </a:rPr>
              <a:t> </a:t>
            </a:r>
            <a:r>
              <a:rPr sz="1189" dirty="0">
                <a:latin typeface="Arial"/>
                <a:cs typeface="Arial"/>
              </a:rPr>
              <a:t>the</a:t>
            </a:r>
            <a:r>
              <a:rPr sz="1189" spc="20" dirty="0">
                <a:latin typeface="Arial"/>
                <a:cs typeface="Arial"/>
              </a:rPr>
              <a:t> </a:t>
            </a:r>
            <a:r>
              <a:rPr sz="1189" spc="-50" dirty="0">
                <a:latin typeface="Arial"/>
                <a:cs typeface="Arial"/>
              </a:rPr>
              <a:t>same</a:t>
            </a:r>
            <a:r>
              <a:rPr sz="1189" spc="20" dirty="0">
                <a:latin typeface="Arial"/>
                <a:cs typeface="Arial"/>
              </a:rPr>
              <a:t> </a:t>
            </a:r>
            <a:r>
              <a:rPr sz="1189" spc="-20" dirty="0">
                <a:latin typeface="Arial"/>
                <a:cs typeface="Arial"/>
              </a:rPr>
              <a:t>thing,</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but</a:t>
            </a:r>
            <a:r>
              <a:rPr sz="1189" spc="50" dirty="0">
                <a:latin typeface="Arial"/>
                <a:cs typeface="Arial"/>
              </a:rPr>
              <a:t> </a:t>
            </a:r>
            <a:r>
              <a:rPr sz="1189" spc="-20" dirty="0">
                <a:latin typeface="Arial"/>
                <a:cs typeface="Arial"/>
              </a:rPr>
              <a:t>instead</a:t>
            </a:r>
            <a:r>
              <a:rPr sz="1189" spc="50" dirty="0">
                <a:latin typeface="Arial"/>
                <a:cs typeface="Arial"/>
              </a:rPr>
              <a:t> </a:t>
            </a:r>
            <a:r>
              <a:rPr sz="1189" dirty="0">
                <a:latin typeface="Arial"/>
                <a:cs typeface="Arial"/>
              </a:rPr>
              <a:t>of</a:t>
            </a:r>
            <a:r>
              <a:rPr sz="1189" spc="50" dirty="0">
                <a:latin typeface="Arial"/>
                <a:cs typeface="Arial"/>
              </a:rPr>
              <a:t> </a:t>
            </a:r>
            <a:r>
              <a:rPr sz="1189" spc="-20" dirty="0">
                <a:latin typeface="Arial"/>
                <a:cs typeface="Arial"/>
              </a:rPr>
              <a:t>one</a:t>
            </a:r>
            <a:r>
              <a:rPr sz="1189" spc="59" dirty="0">
                <a:latin typeface="Arial"/>
                <a:cs typeface="Arial"/>
              </a:rPr>
              <a:t> </a:t>
            </a:r>
            <a:r>
              <a:rPr sz="1189" spc="-20" dirty="0">
                <a:latin typeface="Arial"/>
                <a:cs typeface="Arial"/>
              </a:rPr>
              <a:t>unnamed</a:t>
            </a:r>
            <a:r>
              <a:rPr sz="1189" spc="50" dirty="0">
                <a:latin typeface="Arial"/>
                <a:cs typeface="Arial"/>
              </a:rPr>
              <a:t> </a:t>
            </a:r>
            <a:r>
              <a:rPr sz="1189" spc="-40" dirty="0">
                <a:latin typeface="Arial"/>
                <a:cs typeface="Arial"/>
              </a:rPr>
              <a:t>book,</a:t>
            </a:r>
            <a:endParaRPr sz="1189" dirty="0">
              <a:latin typeface="Arial"/>
              <a:cs typeface="Arial"/>
            </a:endParaRPr>
          </a:p>
        </p:txBody>
      </p:sp>
      <p:sp>
        <p:nvSpPr>
          <p:cNvPr id="13" name="object 10">
            <a:extLst>
              <a:ext uri="{FF2B5EF4-FFF2-40B4-BE49-F238E27FC236}">
                <a16:creationId xmlns:a16="http://schemas.microsoft.com/office/drawing/2014/main" id="{37D65C99-B596-209E-205D-69052E9A25BC}"/>
              </a:ext>
            </a:extLst>
          </p:cNvPr>
          <p:cNvSpPr txBox="1"/>
          <p:nvPr/>
        </p:nvSpPr>
        <p:spPr>
          <a:xfrm>
            <a:off x="2532539" y="5238705"/>
            <a:ext cx="3639985" cy="806008"/>
          </a:xfrm>
          <a:prstGeom prst="rect">
            <a:avLst/>
          </a:prstGeom>
        </p:spPr>
        <p:txBody>
          <a:bodyPr vert="horz" wrap="square" lIns="0" tIns="25164" rIns="0" bIns="0" rtlCol="0">
            <a:spAutoFit/>
          </a:bodyPr>
          <a:lstStyle/>
          <a:p>
            <a:pPr marL="23906" marR="10066">
              <a:lnSpc>
                <a:spcPct val="138400"/>
              </a:lnSpc>
              <a:spcBef>
                <a:spcPts val="198"/>
              </a:spcBef>
              <a:buClr>
                <a:srgbClr val="3333B2"/>
              </a:buClr>
              <a:tabLst>
                <a:tab pos="257929" algn="l"/>
              </a:tabLst>
            </a:pPr>
            <a:r>
              <a:rPr lang="en-US" sz="1189" spc="-40" dirty="0">
                <a:latin typeface="Arial"/>
                <a:cs typeface="Arial"/>
              </a:rPr>
              <a:t>they use many unnamed texts</a:t>
            </a:r>
          </a:p>
          <a:p>
            <a:pPr marL="23906" marR="10066">
              <a:lnSpc>
                <a:spcPct val="138400"/>
              </a:lnSpc>
              <a:spcBef>
                <a:spcPts val="198"/>
              </a:spcBef>
              <a:buClr>
                <a:srgbClr val="3333B2"/>
              </a:buClr>
              <a:tabLst>
                <a:tab pos="257929" algn="l"/>
              </a:tabLst>
            </a:pPr>
            <a:r>
              <a:rPr lang="en-US" sz="1189" spc="-40" dirty="0">
                <a:latin typeface="Arial"/>
                <a:cs typeface="Arial"/>
              </a:rPr>
              <a:t>(usually without permission)</a:t>
            </a:r>
          </a:p>
          <a:p>
            <a:pPr marL="23906" marR="10066">
              <a:lnSpc>
                <a:spcPct val="138400"/>
              </a:lnSpc>
              <a:spcBef>
                <a:spcPts val="198"/>
              </a:spcBef>
              <a:buClr>
                <a:srgbClr val="3333B2"/>
              </a:buClr>
              <a:tabLst>
                <a:tab pos="257929" algn="l"/>
              </a:tabLst>
            </a:pPr>
            <a:r>
              <a:rPr lang="en-US" sz="1189" spc="-40" dirty="0">
                <a:latin typeface="Arial"/>
                <a:cs typeface="Arial"/>
              </a:rPr>
              <a:t>and instead of word pair frequencies</a:t>
            </a:r>
            <a:endParaRPr sz="1189" dirty="0">
              <a:latin typeface="Arial"/>
              <a:cs typeface="Arial"/>
            </a:endParaRPr>
          </a:p>
        </p:txBody>
      </p:sp>
      <p:sp>
        <p:nvSpPr>
          <p:cNvPr id="12" name="object 2">
            <a:extLst>
              <a:ext uri="{FF2B5EF4-FFF2-40B4-BE49-F238E27FC236}">
                <a16:creationId xmlns:a16="http://schemas.microsoft.com/office/drawing/2014/main" id="{4617AE9A-18EB-ED2B-ECBD-A5AFDB4BE29C}"/>
              </a:ext>
            </a:extLst>
          </p:cNvPr>
          <p:cNvSpPr txBox="1"/>
          <p:nvPr/>
        </p:nvSpPr>
        <p:spPr>
          <a:xfrm>
            <a:off x="1717548" y="144100"/>
            <a:ext cx="2161595"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In</a:t>
            </a:r>
            <a:r>
              <a:rPr sz="2774" spc="-79" dirty="0">
                <a:solidFill>
                  <a:srgbClr val="3333B2"/>
                </a:solidFill>
                <a:latin typeface="Arial"/>
                <a:cs typeface="Arial"/>
              </a:rPr>
              <a:t> </a:t>
            </a:r>
            <a:r>
              <a:rPr sz="2774" dirty="0">
                <a:solidFill>
                  <a:srgbClr val="3333B2"/>
                </a:solidFill>
                <a:latin typeface="Arial"/>
                <a:cs typeface="Arial"/>
              </a:rPr>
              <a:t>other</a:t>
            </a:r>
            <a:r>
              <a:rPr sz="2774" spc="-69" dirty="0">
                <a:solidFill>
                  <a:srgbClr val="3333B2"/>
                </a:solidFill>
                <a:latin typeface="Arial"/>
                <a:cs typeface="Arial"/>
              </a:rPr>
              <a:t> </a:t>
            </a:r>
            <a:r>
              <a:rPr sz="2774" spc="-139" dirty="0">
                <a:solidFill>
                  <a:srgbClr val="3333B2"/>
                </a:solidFill>
                <a:latin typeface="Arial"/>
                <a:cs typeface="Arial"/>
              </a:rPr>
              <a:t>words</a:t>
            </a:r>
            <a:endParaRPr sz="2774" dirty="0">
              <a:latin typeface="Arial"/>
              <a:cs typeface="Aria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583372" y="920491"/>
            <a:ext cx="3043846" cy="2282886"/>
          </a:xfrm>
          <a:prstGeom prst="rect">
            <a:avLst/>
          </a:prstGeom>
        </p:spPr>
      </p:pic>
      <p:pic>
        <p:nvPicPr>
          <p:cNvPr id="4" name="object 4"/>
          <p:cNvPicPr/>
          <p:nvPr/>
        </p:nvPicPr>
        <p:blipFill>
          <a:blip r:embed="rId3" cstate="print"/>
          <a:stretch>
            <a:fillRect/>
          </a:stretch>
        </p:blipFill>
        <p:spPr>
          <a:xfrm>
            <a:off x="6397969" y="1509317"/>
            <a:ext cx="3750808" cy="3839366"/>
          </a:xfrm>
          <a:prstGeom prst="rect">
            <a:avLst/>
          </a:prstGeom>
        </p:spPr>
      </p:pic>
      <p:sp>
        <p:nvSpPr>
          <p:cNvPr id="6" name="object 10">
            <a:extLst>
              <a:ext uri="{FF2B5EF4-FFF2-40B4-BE49-F238E27FC236}">
                <a16:creationId xmlns:a16="http://schemas.microsoft.com/office/drawing/2014/main" id="{A7EEFDFB-DB88-E250-814A-235D560DFC06}"/>
              </a:ext>
            </a:extLst>
          </p:cNvPr>
          <p:cNvSpPr txBox="1"/>
          <p:nvPr/>
        </p:nvSpPr>
        <p:spPr>
          <a:xfrm>
            <a:off x="2532541" y="3588430"/>
            <a:ext cx="3639985" cy="1640660"/>
          </a:xfrm>
          <a:prstGeom prst="rect">
            <a:avLst/>
          </a:prstGeom>
        </p:spPr>
        <p:txBody>
          <a:bodyPr vert="horz" wrap="square" lIns="0" tIns="25164" rIns="0" bIns="0" rtlCol="0">
            <a:spAutoFit/>
          </a:bodyPr>
          <a:lstStyle/>
          <a:p>
            <a:pPr marL="23906" marR="10066">
              <a:lnSpc>
                <a:spcPct val="138400"/>
              </a:lnSpc>
              <a:spcBef>
                <a:spcPts val="198"/>
              </a:spcBef>
              <a:buClr>
                <a:srgbClr val="3333B2"/>
              </a:buClr>
              <a:tabLst>
                <a:tab pos="257929" algn="l"/>
              </a:tabLst>
            </a:pPr>
            <a:r>
              <a:rPr sz="1189" spc="-40" dirty="0">
                <a:latin typeface="Arial"/>
                <a:cs typeface="Arial"/>
              </a:rPr>
              <a:t>Shannon</a:t>
            </a:r>
            <a:r>
              <a:rPr sz="1189" spc="69" dirty="0">
                <a:latin typeface="Arial"/>
                <a:cs typeface="Arial"/>
              </a:rPr>
              <a:t> </a:t>
            </a:r>
            <a:r>
              <a:rPr sz="1189" spc="-50" dirty="0">
                <a:latin typeface="Arial"/>
                <a:cs typeface="Arial"/>
              </a:rPr>
              <a:t>used</a:t>
            </a:r>
            <a:r>
              <a:rPr sz="1189" spc="69" dirty="0">
                <a:latin typeface="Arial"/>
                <a:cs typeface="Arial"/>
              </a:rPr>
              <a:t> </a:t>
            </a:r>
            <a:r>
              <a:rPr sz="1189" dirty="0">
                <a:latin typeface="Arial"/>
                <a:cs typeface="Arial"/>
              </a:rPr>
              <a:t>a</a:t>
            </a:r>
            <a:r>
              <a:rPr sz="1189" spc="69" dirty="0">
                <a:latin typeface="Arial"/>
                <a:cs typeface="Arial"/>
              </a:rPr>
              <a:t> </a:t>
            </a:r>
            <a:r>
              <a:rPr sz="1189" dirty="0">
                <a:latin typeface="Arial"/>
                <a:cs typeface="Arial"/>
              </a:rPr>
              <a:t>training</a:t>
            </a:r>
            <a:r>
              <a:rPr sz="1189" spc="79" dirty="0">
                <a:latin typeface="Arial"/>
                <a:cs typeface="Arial"/>
              </a:rPr>
              <a:t> </a:t>
            </a:r>
            <a:r>
              <a:rPr sz="1189" dirty="0">
                <a:latin typeface="Arial"/>
                <a:cs typeface="Arial"/>
              </a:rPr>
              <a:t>text</a:t>
            </a:r>
            <a:r>
              <a:rPr sz="1189" spc="69" dirty="0">
                <a:latin typeface="Arial"/>
                <a:cs typeface="Arial"/>
              </a:rPr>
              <a:t> </a:t>
            </a:r>
            <a:r>
              <a:rPr sz="1189" dirty="0">
                <a:latin typeface="Arial"/>
                <a:cs typeface="Arial"/>
              </a:rPr>
              <a:t>(an</a:t>
            </a:r>
            <a:r>
              <a:rPr sz="1189" spc="69" dirty="0">
                <a:latin typeface="Arial"/>
                <a:cs typeface="Arial"/>
              </a:rPr>
              <a:t> </a:t>
            </a:r>
            <a:r>
              <a:rPr sz="1189" spc="-20" dirty="0">
                <a:latin typeface="Arial"/>
                <a:cs typeface="Arial"/>
              </a:rPr>
              <a:t>unnamed</a:t>
            </a:r>
            <a:r>
              <a:rPr sz="1189" spc="69" dirty="0">
                <a:latin typeface="Arial"/>
                <a:cs typeface="Arial"/>
              </a:rPr>
              <a:t> </a:t>
            </a:r>
            <a:r>
              <a:rPr sz="1189" spc="-20" dirty="0">
                <a:latin typeface="Arial"/>
                <a:cs typeface="Arial"/>
              </a:rPr>
              <a:t>book),</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and</a:t>
            </a:r>
            <a:r>
              <a:rPr sz="1189" spc="79" dirty="0">
                <a:latin typeface="Arial"/>
                <a:cs typeface="Arial"/>
              </a:rPr>
              <a:t> </a:t>
            </a:r>
            <a:r>
              <a:rPr sz="1189" dirty="0">
                <a:latin typeface="Arial"/>
                <a:cs typeface="Arial"/>
              </a:rPr>
              <a:t>a</a:t>
            </a:r>
            <a:r>
              <a:rPr sz="1189" spc="79" dirty="0">
                <a:latin typeface="Arial"/>
                <a:cs typeface="Arial"/>
              </a:rPr>
              <a:t> </a:t>
            </a:r>
            <a:r>
              <a:rPr sz="1189" spc="-50" dirty="0">
                <a:latin typeface="Arial"/>
                <a:cs typeface="Arial"/>
              </a:rPr>
              <a:t>sentence</a:t>
            </a:r>
            <a:r>
              <a:rPr sz="1189" spc="79" dirty="0">
                <a:latin typeface="Arial"/>
                <a:cs typeface="Arial"/>
              </a:rPr>
              <a:t> </a:t>
            </a:r>
            <a:r>
              <a:rPr sz="1189" dirty="0">
                <a:latin typeface="Arial"/>
                <a:cs typeface="Arial"/>
              </a:rPr>
              <a:t>fragment</a:t>
            </a:r>
            <a:r>
              <a:rPr sz="1189" spc="79" dirty="0">
                <a:latin typeface="Arial"/>
                <a:cs typeface="Arial"/>
              </a:rPr>
              <a:t> </a:t>
            </a:r>
            <a:r>
              <a:rPr sz="1189" dirty="0">
                <a:latin typeface="Arial"/>
                <a:cs typeface="Arial"/>
              </a:rPr>
              <a:t>(“The</a:t>
            </a:r>
            <a:r>
              <a:rPr sz="1189" spc="89" dirty="0">
                <a:latin typeface="Arial"/>
                <a:cs typeface="Arial"/>
              </a:rPr>
              <a:t> </a:t>
            </a:r>
            <a:r>
              <a:rPr sz="1189" spc="-20" dirty="0">
                <a:latin typeface="Arial"/>
                <a:cs typeface="Arial"/>
              </a:rPr>
              <a:t>head</a:t>
            </a:r>
            <a:r>
              <a:rPr sz="1189" spc="79" dirty="0">
                <a:latin typeface="Arial"/>
                <a:cs typeface="Arial"/>
              </a:rPr>
              <a:t> </a:t>
            </a:r>
            <a:r>
              <a:rPr sz="1189" spc="-20" dirty="0">
                <a:latin typeface="Arial"/>
                <a:cs typeface="Arial"/>
              </a:rPr>
              <a:t>and”),</a:t>
            </a:r>
            <a:endParaRPr lang="en-US" sz="1189" spc="-20"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to</a:t>
            </a:r>
            <a:r>
              <a:rPr sz="1189" spc="79" dirty="0">
                <a:latin typeface="Arial"/>
                <a:cs typeface="Arial"/>
              </a:rPr>
              <a:t> </a:t>
            </a:r>
            <a:r>
              <a:rPr sz="1189" dirty="0">
                <a:latin typeface="Arial"/>
                <a:cs typeface="Arial"/>
              </a:rPr>
              <a:t>predict</a:t>
            </a:r>
            <a:r>
              <a:rPr sz="1189" spc="69" dirty="0">
                <a:latin typeface="Arial"/>
                <a:cs typeface="Arial"/>
              </a:rPr>
              <a:t> </a:t>
            </a:r>
            <a:r>
              <a:rPr sz="1189" i="1" dirty="0">
                <a:latin typeface="Arial"/>
                <a:cs typeface="Arial"/>
              </a:rPr>
              <a:t>just</a:t>
            </a:r>
            <a:r>
              <a:rPr sz="1189" i="1" spc="79" dirty="0">
                <a:latin typeface="Arial"/>
                <a:cs typeface="Arial"/>
              </a:rPr>
              <a:t> </a:t>
            </a:r>
            <a:r>
              <a:rPr sz="1189" i="1" dirty="0">
                <a:latin typeface="Arial"/>
                <a:cs typeface="Arial"/>
              </a:rPr>
              <a:t>the</a:t>
            </a:r>
            <a:r>
              <a:rPr sz="1189" i="1" spc="89" dirty="0">
                <a:latin typeface="Arial"/>
                <a:cs typeface="Arial"/>
              </a:rPr>
              <a:t> </a:t>
            </a:r>
            <a:r>
              <a:rPr sz="1189" i="1" dirty="0">
                <a:latin typeface="Arial"/>
                <a:cs typeface="Arial"/>
              </a:rPr>
              <a:t>next</a:t>
            </a:r>
            <a:r>
              <a:rPr sz="1189" i="1" spc="79" dirty="0">
                <a:latin typeface="Arial"/>
                <a:cs typeface="Arial"/>
              </a:rPr>
              <a:t> </a:t>
            </a:r>
            <a:r>
              <a:rPr sz="1189" i="1" dirty="0">
                <a:latin typeface="Arial"/>
                <a:cs typeface="Arial"/>
              </a:rPr>
              <a:t>word</a:t>
            </a:r>
            <a:r>
              <a:rPr sz="1189" i="1" spc="79" dirty="0">
                <a:latin typeface="Arial"/>
                <a:cs typeface="Arial"/>
              </a:rPr>
              <a:t> </a:t>
            </a:r>
            <a:r>
              <a:rPr sz="1189" dirty="0">
                <a:latin typeface="Arial"/>
                <a:cs typeface="Arial"/>
              </a:rPr>
              <a:t>in</a:t>
            </a:r>
            <a:r>
              <a:rPr sz="1189" spc="89" dirty="0">
                <a:latin typeface="Arial"/>
                <a:cs typeface="Arial"/>
              </a:rPr>
              <a:t> </a:t>
            </a:r>
            <a:r>
              <a:rPr sz="1189" dirty="0">
                <a:latin typeface="Arial"/>
                <a:cs typeface="Arial"/>
              </a:rPr>
              <a:t>the</a:t>
            </a:r>
            <a:r>
              <a:rPr sz="1189" spc="79" dirty="0">
                <a:latin typeface="Arial"/>
                <a:cs typeface="Arial"/>
              </a:rPr>
              <a:t> </a:t>
            </a:r>
            <a:r>
              <a:rPr sz="1189" spc="-40" dirty="0">
                <a:latin typeface="Arial"/>
                <a:cs typeface="Arial"/>
              </a:rPr>
              <a:t>sentence,</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spc="-50" dirty="0">
                <a:latin typeface="Arial"/>
                <a:cs typeface="Arial"/>
              </a:rPr>
              <a:t>based</a:t>
            </a:r>
            <a:r>
              <a:rPr sz="1189" spc="40" dirty="0">
                <a:latin typeface="Arial"/>
                <a:cs typeface="Arial"/>
              </a:rPr>
              <a:t> </a:t>
            </a:r>
            <a:r>
              <a:rPr sz="1189" dirty="0">
                <a:latin typeface="Arial"/>
                <a:cs typeface="Arial"/>
              </a:rPr>
              <a:t>on</a:t>
            </a:r>
            <a:r>
              <a:rPr sz="1189" spc="40" dirty="0">
                <a:latin typeface="Arial"/>
                <a:cs typeface="Arial"/>
              </a:rPr>
              <a:t> </a:t>
            </a:r>
            <a:r>
              <a:rPr sz="1189" i="1" dirty="0">
                <a:latin typeface="Arial"/>
                <a:cs typeface="Arial"/>
              </a:rPr>
              <a:t>word</a:t>
            </a:r>
            <a:r>
              <a:rPr sz="1189" i="1" spc="50" dirty="0">
                <a:latin typeface="Arial"/>
                <a:cs typeface="Arial"/>
              </a:rPr>
              <a:t> </a:t>
            </a:r>
            <a:r>
              <a:rPr sz="1189" i="1" dirty="0">
                <a:latin typeface="Arial"/>
                <a:cs typeface="Arial"/>
              </a:rPr>
              <a:t>pair</a:t>
            </a:r>
            <a:r>
              <a:rPr sz="1189" i="1" spc="40" dirty="0">
                <a:latin typeface="Arial"/>
                <a:cs typeface="Arial"/>
              </a:rPr>
              <a:t> </a:t>
            </a:r>
            <a:r>
              <a:rPr sz="1189" i="1" spc="-40" dirty="0">
                <a:latin typeface="Arial"/>
                <a:cs typeface="Arial"/>
              </a:rPr>
              <a:t>frequencies</a:t>
            </a:r>
            <a:r>
              <a:rPr sz="1189" i="1" spc="50" dirty="0">
                <a:latin typeface="Arial"/>
                <a:cs typeface="Arial"/>
              </a:rPr>
              <a:t> </a:t>
            </a:r>
            <a:r>
              <a:rPr sz="1189" dirty="0">
                <a:latin typeface="Arial"/>
                <a:cs typeface="Arial"/>
              </a:rPr>
              <a:t>in</a:t>
            </a:r>
            <a:r>
              <a:rPr sz="1189" spc="40" dirty="0">
                <a:latin typeface="Arial"/>
                <a:cs typeface="Arial"/>
              </a:rPr>
              <a:t> </a:t>
            </a:r>
            <a:r>
              <a:rPr sz="1189" dirty="0">
                <a:latin typeface="Arial"/>
                <a:cs typeface="Arial"/>
              </a:rPr>
              <a:t>the</a:t>
            </a:r>
            <a:r>
              <a:rPr sz="1189" spc="50" dirty="0">
                <a:latin typeface="Arial"/>
                <a:cs typeface="Arial"/>
              </a:rPr>
              <a:t> </a:t>
            </a:r>
            <a:r>
              <a:rPr sz="1189" spc="-40" dirty="0">
                <a:latin typeface="Arial"/>
                <a:cs typeface="Arial"/>
              </a:rPr>
              <a:t>book.</a:t>
            </a:r>
            <a:endParaRPr lang="en-US" sz="1189" dirty="0">
              <a:latin typeface="Arial"/>
              <a:cs typeface="Arial"/>
            </a:endParaRPr>
          </a:p>
          <a:p>
            <a:pPr marL="23906" marR="10066">
              <a:lnSpc>
                <a:spcPct val="138400"/>
              </a:lnSpc>
              <a:spcBef>
                <a:spcPts val="198"/>
              </a:spcBef>
              <a:buClr>
                <a:srgbClr val="3333B2"/>
              </a:buClr>
              <a:tabLst>
                <a:tab pos="257929" algn="l"/>
              </a:tabLst>
            </a:pPr>
            <a:r>
              <a:rPr sz="1189" spc="-20" dirty="0">
                <a:latin typeface="Arial"/>
                <a:cs typeface="Arial"/>
              </a:rPr>
              <a:t>Large</a:t>
            </a:r>
            <a:r>
              <a:rPr sz="1189" spc="20" dirty="0">
                <a:latin typeface="Arial"/>
                <a:cs typeface="Arial"/>
              </a:rPr>
              <a:t> </a:t>
            </a:r>
            <a:r>
              <a:rPr sz="1189" spc="-40" dirty="0">
                <a:latin typeface="Arial"/>
                <a:cs typeface="Arial"/>
              </a:rPr>
              <a:t>language</a:t>
            </a:r>
            <a:r>
              <a:rPr sz="1189" spc="20" dirty="0">
                <a:latin typeface="Arial"/>
                <a:cs typeface="Arial"/>
              </a:rPr>
              <a:t> </a:t>
            </a:r>
            <a:r>
              <a:rPr sz="1189" spc="-20" dirty="0">
                <a:latin typeface="Arial"/>
                <a:cs typeface="Arial"/>
              </a:rPr>
              <a:t>models</a:t>
            </a:r>
            <a:r>
              <a:rPr sz="1189" spc="20" dirty="0">
                <a:latin typeface="Arial"/>
                <a:cs typeface="Arial"/>
              </a:rPr>
              <a:t> </a:t>
            </a:r>
            <a:r>
              <a:rPr sz="1189" dirty="0">
                <a:latin typeface="Arial"/>
                <a:cs typeface="Arial"/>
              </a:rPr>
              <a:t>do</a:t>
            </a:r>
            <a:r>
              <a:rPr sz="1189" spc="20" dirty="0">
                <a:latin typeface="Arial"/>
                <a:cs typeface="Arial"/>
              </a:rPr>
              <a:t> </a:t>
            </a:r>
            <a:r>
              <a:rPr sz="1189" dirty="0">
                <a:latin typeface="Arial"/>
                <a:cs typeface="Arial"/>
              </a:rPr>
              <a:t>the</a:t>
            </a:r>
            <a:r>
              <a:rPr sz="1189" spc="20" dirty="0">
                <a:latin typeface="Arial"/>
                <a:cs typeface="Arial"/>
              </a:rPr>
              <a:t> </a:t>
            </a:r>
            <a:r>
              <a:rPr sz="1189" spc="-50" dirty="0">
                <a:latin typeface="Arial"/>
                <a:cs typeface="Arial"/>
              </a:rPr>
              <a:t>same</a:t>
            </a:r>
            <a:r>
              <a:rPr sz="1189" spc="20" dirty="0">
                <a:latin typeface="Arial"/>
                <a:cs typeface="Arial"/>
              </a:rPr>
              <a:t> </a:t>
            </a:r>
            <a:r>
              <a:rPr sz="1189" spc="-20" dirty="0">
                <a:latin typeface="Arial"/>
                <a:cs typeface="Arial"/>
              </a:rPr>
              <a:t>thing,</a:t>
            </a:r>
            <a:endParaRPr lang="en-US" sz="1189" spc="991" dirty="0">
              <a:latin typeface="Arial"/>
              <a:cs typeface="Arial"/>
            </a:endParaRPr>
          </a:p>
          <a:p>
            <a:pPr marL="23906" marR="10066">
              <a:lnSpc>
                <a:spcPct val="138400"/>
              </a:lnSpc>
              <a:spcBef>
                <a:spcPts val="198"/>
              </a:spcBef>
              <a:buClr>
                <a:srgbClr val="3333B2"/>
              </a:buClr>
              <a:tabLst>
                <a:tab pos="257929" algn="l"/>
              </a:tabLst>
            </a:pPr>
            <a:r>
              <a:rPr sz="1189" dirty="0">
                <a:latin typeface="Arial"/>
                <a:cs typeface="Arial"/>
              </a:rPr>
              <a:t>but</a:t>
            </a:r>
            <a:r>
              <a:rPr sz="1189" spc="50" dirty="0">
                <a:latin typeface="Arial"/>
                <a:cs typeface="Arial"/>
              </a:rPr>
              <a:t> </a:t>
            </a:r>
            <a:r>
              <a:rPr sz="1189" spc="-20" dirty="0">
                <a:latin typeface="Arial"/>
                <a:cs typeface="Arial"/>
              </a:rPr>
              <a:t>instead</a:t>
            </a:r>
            <a:r>
              <a:rPr sz="1189" spc="50" dirty="0">
                <a:latin typeface="Arial"/>
                <a:cs typeface="Arial"/>
              </a:rPr>
              <a:t> </a:t>
            </a:r>
            <a:r>
              <a:rPr sz="1189" dirty="0">
                <a:latin typeface="Arial"/>
                <a:cs typeface="Arial"/>
              </a:rPr>
              <a:t>of</a:t>
            </a:r>
            <a:r>
              <a:rPr sz="1189" spc="50" dirty="0">
                <a:latin typeface="Arial"/>
                <a:cs typeface="Arial"/>
              </a:rPr>
              <a:t> </a:t>
            </a:r>
            <a:r>
              <a:rPr sz="1189" spc="-20" dirty="0">
                <a:latin typeface="Arial"/>
                <a:cs typeface="Arial"/>
              </a:rPr>
              <a:t>one</a:t>
            </a:r>
            <a:r>
              <a:rPr sz="1189" spc="59" dirty="0">
                <a:latin typeface="Arial"/>
                <a:cs typeface="Arial"/>
              </a:rPr>
              <a:t> </a:t>
            </a:r>
            <a:r>
              <a:rPr sz="1189" spc="-20" dirty="0">
                <a:latin typeface="Arial"/>
                <a:cs typeface="Arial"/>
              </a:rPr>
              <a:t>unnamed</a:t>
            </a:r>
            <a:r>
              <a:rPr sz="1189" spc="50" dirty="0">
                <a:latin typeface="Arial"/>
                <a:cs typeface="Arial"/>
              </a:rPr>
              <a:t> </a:t>
            </a:r>
            <a:r>
              <a:rPr sz="1189" spc="-40" dirty="0">
                <a:latin typeface="Arial"/>
                <a:cs typeface="Arial"/>
              </a:rPr>
              <a:t>book,</a:t>
            </a:r>
            <a:endParaRPr sz="1189" dirty="0">
              <a:latin typeface="Arial"/>
              <a:cs typeface="Arial"/>
            </a:endParaRPr>
          </a:p>
        </p:txBody>
      </p:sp>
      <p:sp>
        <p:nvSpPr>
          <p:cNvPr id="7" name="object 10">
            <a:extLst>
              <a:ext uri="{FF2B5EF4-FFF2-40B4-BE49-F238E27FC236}">
                <a16:creationId xmlns:a16="http://schemas.microsoft.com/office/drawing/2014/main" id="{6A46066A-2961-AEC4-D812-42CB51EDAAA5}"/>
              </a:ext>
            </a:extLst>
          </p:cNvPr>
          <p:cNvSpPr txBox="1"/>
          <p:nvPr/>
        </p:nvSpPr>
        <p:spPr>
          <a:xfrm>
            <a:off x="2532539" y="5247150"/>
            <a:ext cx="3639985" cy="806008"/>
          </a:xfrm>
          <a:prstGeom prst="rect">
            <a:avLst/>
          </a:prstGeom>
        </p:spPr>
        <p:txBody>
          <a:bodyPr vert="horz" wrap="square" lIns="0" tIns="25164" rIns="0" bIns="0" rtlCol="0">
            <a:spAutoFit/>
          </a:bodyPr>
          <a:lstStyle/>
          <a:p>
            <a:pPr marL="23906" marR="10066">
              <a:lnSpc>
                <a:spcPct val="138400"/>
              </a:lnSpc>
              <a:spcBef>
                <a:spcPts val="198"/>
              </a:spcBef>
              <a:buClr>
                <a:srgbClr val="3333B2"/>
              </a:buClr>
              <a:tabLst>
                <a:tab pos="257929" algn="l"/>
              </a:tabLst>
            </a:pPr>
            <a:r>
              <a:rPr lang="en-US" sz="1189" spc="-40" dirty="0">
                <a:latin typeface="Arial"/>
                <a:cs typeface="Arial"/>
              </a:rPr>
              <a:t>they use many unnamed texts</a:t>
            </a:r>
          </a:p>
          <a:p>
            <a:pPr marL="23906" marR="10066">
              <a:lnSpc>
                <a:spcPct val="138400"/>
              </a:lnSpc>
              <a:spcBef>
                <a:spcPts val="198"/>
              </a:spcBef>
              <a:buClr>
                <a:srgbClr val="3333B2"/>
              </a:buClr>
              <a:tabLst>
                <a:tab pos="257929" algn="l"/>
              </a:tabLst>
            </a:pPr>
            <a:r>
              <a:rPr lang="en-US" sz="1189" spc="-40" dirty="0">
                <a:latin typeface="Arial"/>
                <a:cs typeface="Arial"/>
              </a:rPr>
              <a:t>(usually without permission)</a:t>
            </a:r>
          </a:p>
          <a:p>
            <a:pPr marL="23906" marR="10066">
              <a:lnSpc>
                <a:spcPct val="138400"/>
              </a:lnSpc>
              <a:spcBef>
                <a:spcPts val="198"/>
              </a:spcBef>
              <a:buClr>
                <a:srgbClr val="3333B2"/>
              </a:buClr>
              <a:tabLst>
                <a:tab pos="257929" algn="l"/>
              </a:tabLst>
            </a:pPr>
            <a:r>
              <a:rPr lang="en-US" sz="1189" spc="-40" dirty="0">
                <a:latin typeface="Arial"/>
                <a:cs typeface="Arial"/>
              </a:rPr>
              <a:t>and instead of word pair frequencies</a:t>
            </a:r>
            <a:endParaRPr sz="1189" dirty="0">
              <a:latin typeface="Arial"/>
              <a:cs typeface="Arial"/>
            </a:endParaRPr>
          </a:p>
        </p:txBody>
      </p:sp>
      <p:sp>
        <p:nvSpPr>
          <p:cNvPr id="8" name="object 10">
            <a:extLst>
              <a:ext uri="{FF2B5EF4-FFF2-40B4-BE49-F238E27FC236}">
                <a16:creationId xmlns:a16="http://schemas.microsoft.com/office/drawing/2014/main" id="{0E133E02-D124-8A06-8E4C-417AEF882AEE}"/>
              </a:ext>
            </a:extLst>
          </p:cNvPr>
          <p:cNvSpPr txBox="1"/>
          <p:nvPr/>
        </p:nvSpPr>
        <p:spPr>
          <a:xfrm>
            <a:off x="2532539" y="6072295"/>
            <a:ext cx="3639985" cy="527791"/>
          </a:xfrm>
          <a:prstGeom prst="rect">
            <a:avLst/>
          </a:prstGeom>
        </p:spPr>
        <p:txBody>
          <a:bodyPr vert="horz" wrap="square" lIns="0" tIns="25164" rIns="0" bIns="0" rtlCol="0">
            <a:spAutoFit/>
          </a:bodyPr>
          <a:lstStyle/>
          <a:p>
            <a:pPr marL="23906" marR="10066">
              <a:lnSpc>
                <a:spcPct val="138400"/>
              </a:lnSpc>
              <a:spcBef>
                <a:spcPts val="198"/>
              </a:spcBef>
              <a:buClr>
                <a:srgbClr val="3333B2"/>
              </a:buClr>
              <a:tabLst>
                <a:tab pos="257929" algn="l"/>
              </a:tabLst>
            </a:pPr>
            <a:r>
              <a:rPr lang="en-US" sz="1189" spc="-40" dirty="0">
                <a:latin typeface="Arial"/>
                <a:cs typeface="Arial"/>
              </a:rPr>
              <a:t>they do something much more fancy,</a:t>
            </a:r>
          </a:p>
          <a:p>
            <a:pPr marL="23906" marR="10066">
              <a:lnSpc>
                <a:spcPct val="138400"/>
              </a:lnSpc>
              <a:spcBef>
                <a:spcPts val="198"/>
              </a:spcBef>
              <a:buClr>
                <a:srgbClr val="3333B2"/>
              </a:buClr>
              <a:tabLst>
                <a:tab pos="257929" algn="l"/>
              </a:tabLst>
            </a:pPr>
            <a:r>
              <a:rPr lang="en-US" sz="1189" spc="-40" dirty="0">
                <a:latin typeface="Arial"/>
                <a:cs typeface="Arial"/>
              </a:rPr>
              <a:t>but they’re still just predicting the next word.</a:t>
            </a:r>
          </a:p>
        </p:txBody>
      </p:sp>
      <p:sp>
        <p:nvSpPr>
          <p:cNvPr id="10" name="object 2">
            <a:extLst>
              <a:ext uri="{FF2B5EF4-FFF2-40B4-BE49-F238E27FC236}">
                <a16:creationId xmlns:a16="http://schemas.microsoft.com/office/drawing/2014/main" id="{5846AC2D-374F-F1CD-5483-917BD9B71BBB}"/>
              </a:ext>
            </a:extLst>
          </p:cNvPr>
          <p:cNvSpPr txBox="1"/>
          <p:nvPr/>
        </p:nvSpPr>
        <p:spPr>
          <a:xfrm>
            <a:off x="1717548" y="144100"/>
            <a:ext cx="2161595"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In</a:t>
            </a:r>
            <a:r>
              <a:rPr sz="2774" spc="-79" dirty="0">
                <a:solidFill>
                  <a:srgbClr val="3333B2"/>
                </a:solidFill>
                <a:latin typeface="Arial"/>
                <a:cs typeface="Arial"/>
              </a:rPr>
              <a:t> </a:t>
            </a:r>
            <a:r>
              <a:rPr sz="2774" dirty="0">
                <a:solidFill>
                  <a:srgbClr val="3333B2"/>
                </a:solidFill>
                <a:latin typeface="Arial"/>
                <a:cs typeface="Arial"/>
              </a:rPr>
              <a:t>other</a:t>
            </a:r>
            <a:r>
              <a:rPr sz="2774" spc="-69" dirty="0">
                <a:solidFill>
                  <a:srgbClr val="3333B2"/>
                </a:solidFill>
                <a:latin typeface="Arial"/>
                <a:cs typeface="Arial"/>
              </a:rPr>
              <a:t> </a:t>
            </a:r>
            <a:r>
              <a:rPr sz="2774" spc="-139" dirty="0">
                <a:solidFill>
                  <a:srgbClr val="3333B2"/>
                </a:solidFill>
                <a:latin typeface="Arial"/>
                <a:cs typeface="Arial"/>
              </a:rPr>
              <a:t>words</a:t>
            </a:r>
            <a:endParaRPr sz="2774" dirty="0">
              <a:latin typeface="Arial"/>
              <a:cs typeface="Aria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7548" y="144100"/>
            <a:ext cx="3885335"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What</a:t>
            </a:r>
            <a:r>
              <a:rPr sz="2774" spc="-59" dirty="0">
                <a:solidFill>
                  <a:srgbClr val="3333B2"/>
                </a:solidFill>
                <a:latin typeface="Arial"/>
                <a:cs typeface="Arial"/>
              </a:rPr>
              <a:t> </a:t>
            </a:r>
            <a:r>
              <a:rPr sz="2774" spc="-139" dirty="0">
                <a:solidFill>
                  <a:srgbClr val="3333B2"/>
                </a:solidFill>
                <a:latin typeface="Arial"/>
                <a:cs typeface="Arial"/>
              </a:rPr>
              <a:t>are</a:t>
            </a:r>
            <a:r>
              <a:rPr sz="2774" spc="-40" dirty="0">
                <a:solidFill>
                  <a:srgbClr val="3333B2"/>
                </a:solidFill>
                <a:latin typeface="Arial"/>
                <a:cs typeface="Arial"/>
              </a:rPr>
              <a:t> </a:t>
            </a:r>
            <a:r>
              <a:rPr sz="2774" spc="-20" dirty="0">
                <a:solidFill>
                  <a:srgbClr val="3333B2"/>
                </a:solidFill>
                <a:latin typeface="Arial"/>
                <a:cs typeface="Arial"/>
              </a:rPr>
              <a:t>LLMs</a:t>
            </a:r>
            <a:r>
              <a:rPr sz="2774" spc="-50" dirty="0">
                <a:solidFill>
                  <a:srgbClr val="3333B2"/>
                </a:solidFill>
                <a:latin typeface="Arial"/>
                <a:cs typeface="Arial"/>
              </a:rPr>
              <a:t> good </a:t>
            </a:r>
            <a:r>
              <a:rPr sz="2774" spc="-40" dirty="0">
                <a:solidFill>
                  <a:srgbClr val="3333B2"/>
                </a:solidFill>
                <a:latin typeface="Arial"/>
                <a:cs typeface="Arial"/>
              </a:rPr>
              <a:t>for?</a:t>
            </a:r>
            <a:endParaRPr sz="2774">
              <a:latin typeface="Arial"/>
              <a:cs typeface="Arial"/>
            </a:endParaRPr>
          </a:p>
        </p:txBody>
      </p:sp>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16855" y="1003221"/>
            <a:ext cx="7326522" cy="5050368"/>
          </a:xfrm>
          <a:prstGeom prst="rect">
            <a:avLst/>
          </a:prstGeom>
        </p:spPr>
        <p:txBody>
          <a:bodyPr vert="horz" wrap="square" lIns="0" tIns="174890" rIns="0" bIns="0" rtlCol="0">
            <a:spAutoFit/>
          </a:bodyPr>
          <a:lstStyle/>
          <a:p>
            <a:pPr marL="569960" indent="-259187">
              <a:spcBef>
                <a:spcPts val="1377"/>
              </a:spcBef>
              <a:buClr>
                <a:srgbClr val="3333B2"/>
              </a:buClr>
              <a:buFont typeface="Arial"/>
              <a:buChar char="•"/>
              <a:tabLst>
                <a:tab pos="569960" algn="l"/>
              </a:tabLst>
            </a:pPr>
            <a:r>
              <a:rPr sz="1981" spc="-109" dirty="0">
                <a:latin typeface="Arial"/>
                <a:cs typeface="Arial"/>
              </a:rPr>
              <a:t>Searching</a:t>
            </a:r>
            <a:r>
              <a:rPr sz="1981" dirty="0">
                <a:latin typeface="Arial"/>
                <a:cs typeface="Arial"/>
              </a:rPr>
              <a:t> a</a:t>
            </a:r>
            <a:r>
              <a:rPr sz="1981" spc="10" dirty="0">
                <a:latin typeface="Arial"/>
                <a:cs typeface="Arial"/>
              </a:rPr>
              <a:t> </a:t>
            </a:r>
            <a:r>
              <a:rPr sz="1981" spc="-69" dirty="0">
                <a:latin typeface="Arial"/>
                <a:cs typeface="Arial"/>
              </a:rPr>
              <a:t>large</a:t>
            </a:r>
            <a:r>
              <a:rPr sz="1981" dirty="0">
                <a:latin typeface="Arial"/>
                <a:cs typeface="Arial"/>
              </a:rPr>
              <a:t> </a:t>
            </a:r>
            <a:r>
              <a:rPr sz="1981" spc="-99" dirty="0">
                <a:latin typeface="Arial"/>
                <a:cs typeface="Arial"/>
              </a:rPr>
              <a:t>database</a:t>
            </a:r>
            <a:r>
              <a:rPr sz="1981" dirty="0">
                <a:latin typeface="Arial"/>
                <a:cs typeface="Arial"/>
              </a:rPr>
              <a:t> of</a:t>
            </a:r>
            <a:r>
              <a:rPr sz="1981" spc="10" dirty="0">
                <a:latin typeface="Arial"/>
                <a:cs typeface="Arial"/>
              </a:rPr>
              <a:t> </a:t>
            </a:r>
            <a:r>
              <a:rPr sz="1981" spc="-20" dirty="0">
                <a:latin typeface="Arial"/>
                <a:cs typeface="Arial"/>
              </a:rPr>
              <a:t>texts.</a:t>
            </a:r>
            <a:endParaRPr sz="1981" dirty="0">
              <a:latin typeface="Arial"/>
              <a:cs typeface="Arial"/>
            </a:endParaRPr>
          </a:p>
          <a:p>
            <a:pPr marL="569960" indent="-259187">
              <a:spcBef>
                <a:spcPts val="1169"/>
              </a:spcBef>
              <a:buClr>
                <a:srgbClr val="3333B2"/>
              </a:buClr>
              <a:buFont typeface="Arial"/>
              <a:buChar char="•"/>
              <a:tabLst>
                <a:tab pos="569960" algn="l"/>
              </a:tabLst>
            </a:pPr>
            <a:r>
              <a:rPr sz="1981" spc="-40" dirty="0">
                <a:latin typeface="Arial"/>
                <a:cs typeface="Arial"/>
              </a:rPr>
              <a:t>Finding</a:t>
            </a:r>
            <a:r>
              <a:rPr sz="1981" spc="-10" dirty="0">
                <a:latin typeface="Arial"/>
                <a:cs typeface="Arial"/>
              </a:rPr>
              <a:t> </a:t>
            </a:r>
            <a:r>
              <a:rPr sz="1981" spc="-40" dirty="0">
                <a:latin typeface="Arial"/>
                <a:cs typeface="Arial"/>
              </a:rPr>
              <a:t>patterns</a:t>
            </a:r>
            <a:r>
              <a:rPr sz="1981" spc="10" dirty="0">
                <a:latin typeface="Arial"/>
                <a:cs typeface="Arial"/>
              </a:rPr>
              <a:t> </a:t>
            </a:r>
            <a:r>
              <a:rPr sz="1981" dirty="0">
                <a:latin typeface="Arial"/>
                <a:cs typeface="Arial"/>
              </a:rPr>
              <a:t>in</a:t>
            </a:r>
            <a:r>
              <a:rPr sz="1981" spc="-10" dirty="0">
                <a:latin typeface="Arial"/>
                <a:cs typeface="Arial"/>
              </a:rPr>
              <a:t> </a:t>
            </a:r>
            <a:r>
              <a:rPr sz="1981" dirty="0">
                <a:latin typeface="Arial"/>
                <a:cs typeface="Arial"/>
              </a:rPr>
              <a:t>a </a:t>
            </a:r>
            <a:r>
              <a:rPr sz="1981" spc="-69" dirty="0">
                <a:latin typeface="Arial"/>
                <a:cs typeface="Arial"/>
              </a:rPr>
              <a:t>large</a:t>
            </a:r>
            <a:r>
              <a:rPr sz="1981" dirty="0">
                <a:latin typeface="Arial"/>
                <a:cs typeface="Arial"/>
              </a:rPr>
              <a:t> </a:t>
            </a:r>
            <a:r>
              <a:rPr sz="1981" spc="-99" dirty="0">
                <a:latin typeface="Arial"/>
                <a:cs typeface="Arial"/>
              </a:rPr>
              <a:t>database</a:t>
            </a:r>
            <a:r>
              <a:rPr sz="1981" dirty="0">
                <a:latin typeface="Arial"/>
                <a:cs typeface="Arial"/>
              </a:rPr>
              <a:t> of</a:t>
            </a:r>
            <a:r>
              <a:rPr sz="1981" spc="-10" dirty="0">
                <a:latin typeface="Arial"/>
                <a:cs typeface="Arial"/>
              </a:rPr>
              <a:t> </a:t>
            </a:r>
            <a:r>
              <a:rPr sz="1981" spc="-20" dirty="0">
                <a:latin typeface="Arial"/>
                <a:cs typeface="Arial"/>
              </a:rPr>
              <a:t>texts.</a:t>
            </a:r>
            <a:endParaRPr sz="1981" dirty="0">
              <a:latin typeface="Arial"/>
              <a:cs typeface="Arial"/>
            </a:endParaRPr>
          </a:p>
          <a:p>
            <a:pPr marL="569960" indent="-259187">
              <a:spcBef>
                <a:spcPts val="1179"/>
              </a:spcBef>
              <a:buClr>
                <a:srgbClr val="3333B2"/>
              </a:buClr>
              <a:buFont typeface="Arial"/>
              <a:buChar char="•"/>
              <a:tabLst>
                <a:tab pos="569960" algn="l"/>
              </a:tabLst>
            </a:pPr>
            <a:r>
              <a:rPr sz="1981" spc="-89" dirty="0">
                <a:latin typeface="Arial"/>
                <a:cs typeface="Arial"/>
              </a:rPr>
              <a:t>Summarizing</a:t>
            </a:r>
            <a:r>
              <a:rPr sz="1981" dirty="0">
                <a:latin typeface="Arial"/>
                <a:cs typeface="Arial"/>
              </a:rPr>
              <a:t> </a:t>
            </a:r>
            <a:r>
              <a:rPr sz="1981" spc="-40" dirty="0">
                <a:latin typeface="Arial"/>
                <a:cs typeface="Arial"/>
              </a:rPr>
              <a:t>patterns</a:t>
            </a:r>
            <a:r>
              <a:rPr sz="1981" spc="10" dirty="0">
                <a:latin typeface="Arial"/>
                <a:cs typeface="Arial"/>
              </a:rPr>
              <a:t> </a:t>
            </a:r>
            <a:r>
              <a:rPr sz="1981" dirty="0">
                <a:latin typeface="Arial"/>
                <a:cs typeface="Arial"/>
              </a:rPr>
              <a:t>in a </a:t>
            </a:r>
            <a:r>
              <a:rPr sz="1981" spc="-69" dirty="0">
                <a:latin typeface="Arial"/>
                <a:cs typeface="Arial"/>
              </a:rPr>
              <a:t>large</a:t>
            </a:r>
            <a:r>
              <a:rPr sz="1981" spc="10" dirty="0">
                <a:latin typeface="Arial"/>
                <a:cs typeface="Arial"/>
              </a:rPr>
              <a:t> </a:t>
            </a:r>
            <a:r>
              <a:rPr sz="1981" spc="-99" dirty="0">
                <a:latin typeface="Arial"/>
                <a:cs typeface="Arial"/>
              </a:rPr>
              <a:t>database</a:t>
            </a:r>
            <a:r>
              <a:rPr sz="1981" dirty="0">
                <a:latin typeface="Arial"/>
                <a:cs typeface="Arial"/>
              </a:rPr>
              <a:t> of </a:t>
            </a:r>
            <a:r>
              <a:rPr sz="1981" spc="-20" dirty="0">
                <a:latin typeface="Arial"/>
                <a:cs typeface="Arial"/>
              </a:rPr>
              <a:t>texts.</a:t>
            </a:r>
            <a:endParaRPr sz="1981" dirty="0">
              <a:latin typeface="Arial"/>
              <a:cs typeface="Arial"/>
            </a:endParaRPr>
          </a:p>
          <a:p>
            <a:pPr marL="569960" indent="-259187">
              <a:spcBef>
                <a:spcPts val="1169"/>
              </a:spcBef>
              <a:buClr>
                <a:srgbClr val="3333B2"/>
              </a:buClr>
              <a:buFont typeface="Arial"/>
              <a:buChar char="•"/>
              <a:tabLst>
                <a:tab pos="569960" algn="l"/>
              </a:tabLst>
            </a:pPr>
            <a:r>
              <a:rPr sz="1981" dirty="0">
                <a:latin typeface="Arial"/>
                <a:cs typeface="Arial"/>
              </a:rPr>
              <a:t>Writing</a:t>
            </a:r>
            <a:r>
              <a:rPr sz="1981" spc="-40" dirty="0">
                <a:latin typeface="Arial"/>
                <a:cs typeface="Arial"/>
              </a:rPr>
              <a:t> </a:t>
            </a:r>
            <a:r>
              <a:rPr sz="1981" dirty="0">
                <a:latin typeface="Arial"/>
                <a:cs typeface="Arial"/>
              </a:rPr>
              <a:t>a</a:t>
            </a:r>
            <a:r>
              <a:rPr sz="1981" spc="-30" dirty="0">
                <a:latin typeface="Arial"/>
                <a:cs typeface="Arial"/>
              </a:rPr>
              <a:t> </a:t>
            </a:r>
            <a:r>
              <a:rPr sz="1981" spc="-59" dirty="0">
                <a:latin typeface="Arial"/>
                <a:cs typeface="Arial"/>
              </a:rPr>
              <a:t>poem</a:t>
            </a:r>
            <a:r>
              <a:rPr sz="1981" spc="-20" dirty="0">
                <a:latin typeface="Arial"/>
                <a:cs typeface="Arial"/>
              </a:rPr>
              <a:t> </a:t>
            </a:r>
            <a:r>
              <a:rPr sz="1981" dirty="0">
                <a:latin typeface="Arial"/>
                <a:cs typeface="Arial"/>
              </a:rPr>
              <a:t>on</a:t>
            </a:r>
            <a:r>
              <a:rPr sz="1981" spc="-40" dirty="0">
                <a:latin typeface="Arial"/>
                <a:cs typeface="Arial"/>
              </a:rPr>
              <a:t> </a:t>
            </a:r>
            <a:r>
              <a:rPr sz="1981" dirty="0">
                <a:latin typeface="Arial"/>
                <a:cs typeface="Arial"/>
              </a:rPr>
              <a:t>the</a:t>
            </a:r>
            <a:r>
              <a:rPr sz="1981" spc="-30" dirty="0">
                <a:latin typeface="Arial"/>
                <a:cs typeface="Arial"/>
              </a:rPr>
              <a:t> </a:t>
            </a:r>
            <a:r>
              <a:rPr sz="1981" spc="-50" dirty="0">
                <a:latin typeface="Arial"/>
                <a:cs typeface="Arial"/>
              </a:rPr>
              <a:t>subject</a:t>
            </a:r>
            <a:r>
              <a:rPr sz="1981" spc="-30" dirty="0">
                <a:latin typeface="Arial"/>
                <a:cs typeface="Arial"/>
              </a:rPr>
              <a:t> </a:t>
            </a:r>
            <a:r>
              <a:rPr sz="1981" dirty="0">
                <a:latin typeface="Arial"/>
                <a:cs typeface="Arial"/>
              </a:rPr>
              <a:t>of</a:t>
            </a:r>
            <a:r>
              <a:rPr sz="1981" spc="-30" dirty="0">
                <a:latin typeface="Arial"/>
                <a:cs typeface="Arial"/>
              </a:rPr>
              <a:t> </a:t>
            </a:r>
            <a:r>
              <a:rPr sz="1981" dirty="0">
                <a:latin typeface="Arial"/>
                <a:cs typeface="Arial"/>
              </a:rPr>
              <a:t>the</a:t>
            </a:r>
            <a:r>
              <a:rPr sz="1981" spc="-40" dirty="0">
                <a:latin typeface="Arial"/>
                <a:cs typeface="Arial"/>
              </a:rPr>
              <a:t> </a:t>
            </a:r>
            <a:r>
              <a:rPr sz="1981" spc="-50" dirty="0">
                <a:latin typeface="Arial"/>
                <a:cs typeface="Arial"/>
              </a:rPr>
              <a:t>free</a:t>
            </a:r>
            <a:r>
              <a:rPr sz="1981" spc="-20" dirty="0">
                <a:latin typeface="Arial"/>
                <a:cs typeface="Arial"/>
              </a:rPr>
              <a:t> market.</a:t>
            </a:r>
            <a:endParaRPr sz="1981" dirty="0">
              <a:latin typeface="Arial"/>
              <a:cs typeface="Arial"/>
            </a:endParaRPr>
          </a:p>
          <a:p>
            <a:pPr marL="25164" marR="10066" indent="544796">
              <a:lnSpc>
                <a:spcPct val="149400"/>
              </a:lnSpc>
              <a:spcBef>
                <a:spcPts val="10"/>
              </a:spcBef>
              <a:buClr>
                <a:srgbClr val="3333B2"/>
              </a:buClr>
              <a:buFont typeface="Arial"/>
              <a:buChar char="•"/>
              <a:tabLst>
                <a:tab pos="569960" algn="l"/>
              </a:tabLst>
            </a:pPr>
            <a:r>
              <a:rPr sz="1981" spc="-119" dirty="0">
                <a:latin typeface="Arial"/>
                <a:cs typeface="Arial"/>
              </a:rPr>
              <a:t>Based</a:t>
            </a:r>
            <a:r>
              <a:rPr sz="1981" spc="-20" dirty="0">
                <a:latin typeface="Arial"/>
                <a:cs typeface="Arial"/>
              </a:rPr>
              <a:t> </a:t>
            </a:r>
            <a:r>
              <a:rPr sz="1981" dirty="0">
                <a:latin typeface="Arial"/>
                <a:cs typeface="Arial"/>
              </a:rPr>
              <a:t>on</a:t>
            </a:r>
            <a:r>
              <a:rPr sz="1981" spc="-50" dirty="0">
                <a:latin typeface="Arial"/>
                <a:cs typeface="Arial"/>
              </a:rPr>
              <a:t> how</a:t>
            </a:r>
            <a:r>
              <a:rPr sz="1981" spc="-40" dirty="0">
                <a:latin typeface="Arial"/>
                <a:cs typeface="Arial"/>
              </a:rPr>
              <a:t> </a:t>
            </a:r>
            <a:r>
              <a:rPr sz="1981" spc="-20" dirty="0">
                <a:latin typeface="Arial"/>
                <a:cs typeface="Arial"/>
              </a:rPr>
              <a:t>LLMs</a:t>
            </a:r>
            <a:r>
              <a:rPr sz="1981" spc="-40" dirty="0">
                <a:latin typeface="Arial"/>
                <a:cs typeface="Arial"/>
              </a:rPr>
              <a:t> work, </a:t>
            </a:r>
            <a:r>
              <a:rPr sz="1981" spc="-79" dirty="0">
                <a:latin typeface="Arial"/>
                <a:cs typeface="Arial"/>
              </a:rPr>
              <a:t>none</a:t>
            </a:r>
            <a:r>
              <a:rPr sz="1981" spc="-30" dirty="0">
                <a:latin typeface="Arial"/>
                <a:cs typeface="Arial"/>
              </a:rPr>
              <a:t> </a:t>
            </a:r>
            <a:r>
              <a:rPr sz="1981" dirty="0">
                <a:latin typeface="Arial"/>
                <a:cs typeface="Arial"/>
              </a:rPr>
              <a:t>of</a:t>
            </a:r>
            <a:r>
              <a:rPr sz="1981" spc="-40" dirty="0">
                <a:latin typeface="Arial"/>
                <a:cs typeface="Arial"/>
              </a:rPr>
              <a:t> </a:t>
            </a:r>
            <a:r>
              <a:rPr sz="1981" dirty="0">
                <a:latin typeface="Arial"/>
                <a:cs typeface="Arial"/>
              </a:rPr>
              <a:t>this</a:t>
            </a:r>
            <a:r>
              <a:rPr sz="1981" spc="-40" dirty="0">
                <a:latin typeface="Arial"/>
                <a:cs typeface="Arial"/>
              </a:rPr>
              <a:t> </a:t>
            </a:r>
            <a:r>
              <a:rPr sz="1981" dirty="0">
                <a:latin typeface="Arial"/>
                <a:cs typeface="Arial"/>
              </a:rPr>
              <a:t>is</a:t>
            </a:r>
            <a:r>
              <a:rPr sz="1981" spc="-30" dirty="0">
                <a:latin typeface="Arial"/>
                <a:cs typeface="Arial"/>
              </a:rPr>
              <a:t> </a:t>
            </a:r>
            <a:r>
              <a:rPr sz="1981" spc="-40" dirty="0">
                <a:latin typeface="Arial"/>
                <a:cs typeface="Arial"/>
              </a:rPr>
              <a:t>particularly </a:t>
            </a:r>
            <a:r>
              <a:rPr sz="1981" spc="-59" dirty="0">
                <a:latin typeface="Arial"/>
                <a:cs typeface="Arial"/>
              </a:rPr>
              <a:t>surprising.</a:t>
            </a:r>
            <a:endParaRPr lang="en-US" sz="1981" spc="-59" dirty="0">
              <a:latin typeface="Arial"/>
              <a:cs typeface="Arial"/>
            </a:endParaRPr>
          </a:p>
          <a:p>
            <a:pPr marL="25164" marR="10066" indent="544796">
              <a:lnSpc>
                <a:spcPct val="149400"/>
              </a:lnSpc>
              <a:spcBef>
                <a:spcPts val="10"/>
              </a:spcBef>
              <a:buClr>
                <a:srgbClr val="3333B2"/>
              </a:buClr>
              <a:buFont typeface="Arial"/>
              <a:buChar char="•"/>
              <a:tabLst>
                <a:tab pos="569960" algn="l"/>
              </a:tabLst>
            </a:pPr>
            <a:r>
              <a:rPr sz="1981" spc="-50" dirty="0">
                <a:latin typeface="Arial"/>
                <a:cs typeface="Arial"/>
              </a:rPr>
              <a:t>But</a:t>
            </a:r>
            <a:endParaRPr sz="1981" dirty="0">
              <a:latin typeface="Arial"/>
              <a:cs typeface="Arial"/>
            </a:endParaRPr>
          </a:p>
          <a:p>
            <a:pPr marL="569960" indent="-259187">
              <a:spcBef>
                <a:spcPts val="1169"/>
              </a:spcBef>
              <a:buClr>
                <a:srgbClr val="3333B2"/>
              </a:buClr>
              <a:buFont typeface="Arial"/>
              <a:buChar char="•"/>
              <a:tabLst>
                <a:tab pos="569960" algn="l"/>
              </a:tabLst>
            </a:pPr>
            <a:r>
              <a:rPr sz="1981" spc="-20" dirty="0">
                <a:latin typeface="Arial"/>
                <a:cs typeface="Arial"/>
              </a:rPr>
              <a:t>LLMs</a:t>
            </a:r>
            <a:r>
              <a:rPr sz="1981" spc="-59" dirty="0">
                <a:latin typeface="Arial"/>
                <a:cs typeface="Arial"/>
              </a:rPr>
              <a:t> </a:t>
            </a:r>
            <a:r>
              <a:rPr sz="1981" spc="-89" dirty="0">
                <a:latin typeface="Arial"/>
                <a:cs typeface="Arial"/>
              </a:rPr>
              <a:t>sound</a:t>
            </a:r>
            <a:r>
              <a:rPr sz="1981" spc="-50" dirty="0">
                <a:latin typeface="Arial"/>
                <a:cs typeface="Arial"/>
              </a:rPr>
              <a:t> </a:t>
            </a:r>
            <a:r>
              <a:rPr sz="1981" spc="-20" dirty="0">
                <a:latin typeface="Arial"/>
                <a:cs typeface="Arial"/>
              </a:rPr>
              <a:t>like</a:t>
            </a:r>
            <a:r>
              <a:rPr sz="1981" spc="-59" dirty="0">
                <a:latin typeface="Arial"/>
                <a:cs typeface="Arial"/>
              </a:rPr>
              <a:t> </a:t>
            </a:r>
            <a:r>
              <a:rPr sz="1981" dirty="0">
                <a:latin typeface="Arial"/>
                <a:cs typeface="Arial"/>
              </a:rPr>
              <a:t>the</a:t>
            </a:r>
            <a:r>
              <a:rPr sz="1981" spc="-50" dirty="0">
                <a:latin typeface="Arial"/>
                <a:cs typeface="Arial"/>
              </a:rPr>
              <a:t> </a:t>
            </a:r>
            <a:r>
              <a:rPr sz="1981" spc="-20" dirty="0">
                <a:latin typeface="Arial"/>
                <a:cs typeface="Arial"/>
              </a:rPr>
              <a:t>truth,</a:t>
            </a:r>
            <a:endParaRPr sz="1981" dirty="0">
              <a:latin typeface="Arial"/>
              <a:cs typeface="Arial"/>
            </a:endParaRPr>
          </a:p>
          <a:p>
            <a:pPr marL="573734" marR="577509">
              <a:lnSpc>
                <a:spcPct val="149400"/>
              </a:lnSpc>
            </a:pPr>
            <a:r>
              <a:rPr sz="1981" dirty="0">
                <a:latin typeface="Arial"/>
                <a:cs typeface="Arial"/>
              </a:rPr>
              <a:t>but they</a:t>
            </a:r>
            <a:r>
              <a:rPr sz="1981" spc="10" dirty="0">
                <a:latin typeface="Arial"/>
                <a:cs typeface="Arial"/>
              </a:rPr>
              <a:t> </a:t>
            </a:r>
            <a:r>
              <a:rPr sz="1981" spc="-99" dirty="0">
                <a:latin typeface="Arial"/>
                <a:cs typeface="Arial"/>
              </a:rPr>
              <a:t>are</a:t>
            </a:r>
            <a:r>
              <a:rPr sz="1981" spc="10" dirty="0">
                <a:latin typeface="Arial"/>
                <a:cs typeface="Arial"/>
              </a:rPr>
              <a:t> </a:t>
            </a:r>
            <a:r>
              <a:rPr sz="1981" dirty="0">
                <a:latin typeface="Arial"/>
                <a:cs typeface="Arial"/>
              </a:rPr>
              <a:t>just</a:t>
            </a:r>
            <a:r>
              <a:rPr sz="1981" spc="10" dirty="0">
                <a:latin typeface="Arial"/>
                <a:cs typeface="Arial"/>
              </a:rPr>
              <a:t> </a:t>
            </a:r>
            <a:r>
              <a:rPr sz="1981" spc="-89" dirty="0">
                <a:latin typeface="Arial"/>
                <a:cs typeface="Arial"/>
              </a:rPr>
              <a:t>summarizing</a:t>
            </a:r>
            <a:r>
              <a:rPr sz="1981" dirty="0">
                <a:latin typeface="Arial"/>
                <a:cs typeface="Arial"/>
              </a:rPr>
              <a:t> </a:t>
            </a:r>
            <a:r>
              <a:rPr sz="1981" spc="-149" dirty="0">
                <a:latin typeface="Arial"/>
                <a:cs typeface="Arial"/>
              </a:rPr>
              <a:t>biases</a:t>
            </a:r>
            <a:r>
              <a:rPr sz="1981" spc="10" dirty="0">
                <a:latin typeface="Arial"/>
                <a:cs typeface="Arial"/>
              </a:rPr>
              <a:t> </a:t>
            </a:r>
            <a:r>
              <a:rPr sz="1981" dirty="0">
                <a:latin typeface="Arial"/>
                <a:cs typeface="Arial"/>
              </a:rPr>
              <a:t>in</a:t>
            </a:r>
            <a:r>
              <a:rPr sz="1981" spc="20" dirty="0">
                <a:latin typeface="Arial"/>
                <a:cs typeface="Arial"/>
              </a:rPr>
              <a:t> </a:t>
            </a:r>
            <a:r>
              <a:rPr sz="1981" dirty="0">
                <a:latin typeface="Arial"/>
                <a:cs typeface="Arial"/>
              </a:rPr>
              <a:t>their</a:t>
            </a:r>
            <a:r>
              <a:rPr sz="1981" spc="10" dirty="0">
                <a:latin typeface="Arial"/>
                <a:cs typeface="Arial"/>
              </a:rPr>
              <a:t> </a:t>
            </a:r>
            <a:r>
              <a:rPr sz="1981" dirty="0">
                <a:latin typeface="Arial"/>
                <a:cs typeface="Arial"/>
              </a:rPr>
              <a:t>training </a:t>
            </a:r>
            <a:r>
              <a:rPr sz="1981" spc="-20" dirty="0">
                <a:latin typeface="Arial"/>
                <a:cs typeface="Arial"/>
              </a:rPr>
              <a:t>data,</a:t>
            </a:r>
            <a:endParaRPr lang="en-US" sz="1981" spc="-20" dirty="0">
              <a:latin typeface="Arial"/>
              <a:cs typeface="Arial"/>
            </a:endParaRPr>
          </a:p>
          <a:p>
            <a:pPr marL="573734" marR="577509">
              <a:lnSpc>
                <a:spcPct val="149400"/>
              </a:lnSpc>
            </a:pPr>
            <a:r>
              <a:rPr sz="1981" spc="-40" dirty="0">
                <a:latin typeface="Arial"/>
                <a:cs typeface="Arial"/>
              </a:rPr>
              <a:t>and </a:t>
            </a:r>
            <a:r>
              <a:rPr sz="1981" spc="-59" dirty="0">
                <a:latin typeface="Arial"/>
                <a:cs typeface="Arial"/>
              </a:rPr>
              <a:t>using</a:t>
            </a:r>
            <a:r>
              <a:rPr sz="1981" spc="-30" dirty="0">
                <a:latin typeface="Arial"/>
                <a:cs typeface="Arial"/>
              </a:rPr>
              <a:t> </a:t>
            </a:r>
            <a:r>
              <a:rPr sz="1981" spc="-20" dirty="0">
                <a:latin typeface="Arial"/>
                <a:cs typeface="Arial"/>
              </a:rPr>
              <a:t>them</a:t>
            </a:r>
            <a:r>
              <a:rPr sz="1981" spc="-40" dirty="0">
                <a:latin typeface="Arial"/>
                <a:cs typeface="Arial"/>
              </a:rPr>
              <a:t> </a:t>
            </a:r>
            <a:r>
              <a:rPr sz="1981" dirty="0">
                <a:latin typeface="Arial"/>
                <a:cs typeface="Arial"/>
              </a:rPr>
              <a:t>will</a:t>
            </a:r>
            <a:r>
              <a:rPr sz="1981" spc="-30" dirty="0">
                <a:latin typeface="Arial"/>
                <a:cs typeface="Arial"/>
              </a:rPr>
              <a:t> </a:t>
            </a:r>
            <a:r>
              <a:rPr sz="1981" spc="-20" dirty="0">
                <a:latin typeface="Arial"/>
                <a:cs typeface="Arial"/>
              </a:rPr>
              <a:t>only</a:t>
            </a:r>
            <a:r>
              <a:rPr sz="1981" spc="-30" dirty="0">
                <a:latin typeface="Arial"/>
                <a:cs typeface="Arial"/>
              </a:rPr>
              <a:t> </a:t>
            </a:r>
            <a:r>
              <a:rPr sz="1981" i="1" spc="-50" dirty="0">
                <a:latin typeface="Arial"/>
                <a:cs typeface="Arial"/>
              </a:rPr>
              <a:t>perpetuate</a:t>
            </a:r>
            <a:r>
              <a:rPr sz="1981" i="1" spc="-30" dirty="0">
                <a:latin typeface="Arial"/>
                <a:cs typeface="Arial"/>
              </a:rPr>
              <a:t> </a:t>
            </a:r>
            <a:r>
              <a:rPr sz="1981" spc="-89" dirty="0">
                <a:latin typeface="Arial"/>
                <a:cs typeface="Arial"/>
              </a:rPr>
              <a:t>these</a:t>
            </a:r>
            <a:r>
              <a:rPr sz="1981" spc="-40" dirty="0">
                <a:latin typeface="Arial"/>
                <a:cs typeface="Arial"/>
              </a:rPr>
              <a:t> </a:t>
            </a:r>
            <a:r>
              <a:rPr sz="1981" spc="-20" dirty="0">
                <a:latin typeface="Arial"/>
                <a:cs typeface="Arial"/>
              </a:rPr>
              <a:t>biases.</a:t>
            </a:r>
            <a:endParaRPr sz="1981" dirty="0">
              <a:latin typeface="Arial"/>
              <a:cs typeface="Arial"/>
            </a:endParaRPr>
          </a:p>
          <a:p>
            <a:pPr marL="569960" indent="-259187">
              <a:spcBef>
                <a:spcPts val="1179"/>
              </a:spcBef>
              <a:buClr>
                <a:srgbClr val="3333B2"/>
              </a:buClr>
              <a:buFont typeface="Arial"/>
              <a:buChar char="•"/>
              <a:tabLst>
                <a:tab pos="569960" algn="l"/>
              </a:tabLst>
            </a:pPr>
            <a:r>
              <a:rPr sz="1981" spc="-119" dirty="0">
                <a:latin typeface="Arial"/>
                <a:cs typeface="Arial"/>
              </a:rPr>
              <a:t>These</a:t>
            </a:r>
            <a:r>
              <a:rPr sz="1981" spc="-10" dirty="0">
                <a:latin typeface="Arial"/>
                <a:cs typeface="Arial"/>
              </a:rPr>
              <a:t> </a:t>
            </a:r>
            <a:r>
              <a:rPr sz="1981" spc="-149" dirty="0">
                <a:latin typeface="Arial"/>
                <a:cs typeface="Arial"/>
              </a:rPr>
              <a:t>biases</a:t>
            </a:r>
            <a:r>
              <a:rPr sz="1981" spc="20" dirty="0">
                <a:latin typeface="Arial"/>
                <a:cs typeface="Arial"/>
              </a:rPr>
              <a:t> </a:t>
            </a:r>
            <a:r>
              <a:rPr sz="1981" spc="-99" dirty="0">
                <a:latin typeface="Arial"/>
                <a:cs typeface="Arial"/>
              </a:rPr>
              <a:t>are</a:t>
            </a:r>
            <a:r>
              <a:rPr sz="1981" spc="10" dirty="0">
                <a:latin typeface="Arial"/>
                <a:cs typeface="Arial"/>
              </a:rPr>
              <a:t> </a:t>
            </a:r>
            <a:r>
              <a:rPr sz="1981" i="1" spc="-99" dirty="0">
                <a:latin typeface="Arial"/>
                <a:cs typeface="Arial"/>
              </a:rPr>
              <a:t>unconscious</a:t>
            </a:r>
            <a:r>
              <a:rPr sz="1981" i="1" spc="10" dirty="0">
                <a:latin typeface="Arial"/>
                <a:cs typeface="Arial"/>
              </a:rPr>
              <a:t> </a:t>
            </a:r>
            <a:r>
              <a:rPr sz="1981" dirty="0">
                <a:latin typeface="Arial"/>
                <a:cs typeface="Arial"/>
              </a:rPr>
              <a:t>for the</a:t>
            </a:r>
            <a:r>
              <a:rPr sz="1981" spc="10" dirty="0">
                <a:latin typeface="Arial"/>
                <a:cs typeface="Arial"/>
              </a:rPr>
              <a:t> </a:t>
            </a:r>
            <a:r>
              <a:rPr sz="1981" dirty="0">
                <a:latin typeface="Arial"/>
                <a:cs typeface="Arial"/>
              </a:rPr>
              <a:t>LLM</a:t>
            </a:r>
            <a:r>
              <a:rPr sz="1981" spc="10" dirty="0">
                <a:latin typeface="Arial"/>
                <a:cs typeface="Arial"/>
              </a:rPr>
              <a:t> </a:t>
            </a:r>
            <a:r>
              <a:rPr sz="1981" spc="-40" dirty="0">
                <a:latin typeface="Arial"/>
                <a:cs typeface="Arial"/>
              </a:rPr>
              <a:t>and</a:t>
            </a:r>
            <a:r>
              <a:rPr sz="1981" dirty="0">
                <a:latin typeface="Arial"/>
                <a:cs typeface="Arial"/>
              </a:rPr>
              <a:t> for</a:t>
            </a:r>
            <a:r>
              <a:rPr sz="1981" spc="10" dirty="0">
                <a:latin typeface="Arial"/>
                <a:cs typeface="Arial"/>
              </a:rPr>
              <a:t> </a:t>
            </a:r>
            <a:r>
              <a:rPr sz="1981" dirty="0">
                <a:latin typeface="Arial"/>
                <a:cs typeface="Arial"/>
              </a:rPr>
              <a:t>the </a:t>
            </a:r>
            <a:r>
              <a:rPr sz="1981" spc="-20" dirty="0">
                <a:latin typeface="Arial"/>
                <a:cs typeface="Arial"/>
              </a:rPr>
              <a:t>user.</a:t>
            </a:r>
            <a:endParaRPr sz="1981" dirty="0">
              <a:latin typeface="Arial"/>
              <a:cs typeface="Arial"/>
            </a:endParaRPr>
          </a:p>
          <a:p>
            <a:pPr marL="569960" indent="-259187">
              <a:spcBef>
                <a:spcPts val="1179"/>
              </a:spcBef>
              <a:buClr>
                <a:srgbClr val="3333B2"/>
              </a:buClr>
              <a:buFont typeface="Arial"/>
              <a:buChar char="•"/>
              <a:tabLst>
                <a:tab pos="569960" algn="l"/>
              </a:tabLst>
            </a:pPr>
            <a:r>
              <a:rPr sz="1981" spc="-20" dirty="0">
                <a:latin typeface="Arial"/>
                <a:cs typeface="Arial"/>
              </a:rPr>
              <a:t>LLMs</a:t>
            </a:r>
            <a:r>
              <a:rPr sz="1981" spc="-10" dirty="0">
                <a:latin typeface="Arial"/>
                <a:cs typeface="Arial"/>
              </a:rPr>
              <a:t> </a:t>
            </a:r>
            <a:r>
              <a:rPr sz="1981" spc="-89" dirty="0">
                <a:latin typeface="Arial"/>
                <a:cs typeface="Arial"/>
              </a:rPr>
              <a:t>have</a:t>
            </a:r>
            <a:r>
              <a:rPr sz="1981" dirty="0">
                <a:latin typeface="Arial"/>
                <a:cs typeface="Arial"/>
              </a:rPr>
              <a:t> no</a:t>
            </a:r>
            <a:r>
              <a:rPr sz="1981" spc="-10" dirty="0">
                <a:latin typeface="Arial"/>
                <a:cs typeface="Arial"/>
              </a:rPr>
              <a:t> </a:t>
            </a:r>
            <a:r>
              <a:rPr sz="1981" spc="-20" dirty="0">
                <a:latin typeface="Arial"/>
                <a:cs typeface="Arial"/>
              </a:rPr>
              <a:t>direct</a:t>
            </a:r>
            <a:r>
              <a:rPr sz="1981" dirty="0">
                <a:latin typeface="Arial"/>
                <a:cs typeface="Arial"/>
              </a:rPr>
              <a:t> </a:t>
            </a:r>
            <a:r>
              <a:rPr sz="1981" spc="-59" dirty="0">
                <a:latin typeface="Arial"/>
                <a:cs typeface="Arial"/>
              </a:rPr>
              <a:t>relationship</a:t>
            </a:r>
            <a:r>
              <a:rPr sz="1981" dirty="0">
                <a:latin typeface="Arial"/>
                <a:cs typeface="Arial"/>
              </a:rPr>
              <a:t> with</a:t>
            </a:r>
            <a:r>
              <a:rPr sz="1981" spc="-10" dirty="0">
                <a:latin typeface="Arial"/>
                <a:cs typeface="Arial"/>
              </a:rPr>
              <a:t> </a:t>
            </a:r>
            <a:r>
              <a:rPr sz="1981" dirty="0">
                <a:latin typeface="Arial"/>
                <a:cs typeface="Arial"/>
              </a:rPr>
              <a:t>the </a:t>
            </a:r>
            <a:r>
              <a:rPr sz="1981" spc="-20" dirty="0">
                <a:latin typeface="Arial"/>
                <a:cs typeface="Arial"/>
              </a:rPr>
              <a:t>truth.</a:t>
            </a:r>
            <a:endParaRPr sz="1981" dirty="0">
              <a:latin typeface="Arial"/>
              <a:cs typeface="Arial"/>
            </a:endParaRPr>
          </a:p>
        </p:txBody>
      </p:sp>
      <p:sp>
        <p:nvSpPr>
          <p:cNvPr id="6" name="object 2">
            <a:extLst>
              <a:ext uri="{FF2B5EF4-FFF2-40B4-BE49-F238E27FC236}">
                <a16:creationId xmlns:a16="http://schemas.microsoft.com/office/drawing/2014/main" id="{A4D1C69A-A0DA-8910-6490-FF9626835ACE}"/>
              </a:ext>
            </a:extLst>
          </p:cNvPr>
          <p:cNvSpPr txBox="1"/>
          <p:nvPr/>
        </p:nvSpPr>
        <p:spPr>
          <a:xfrm>
            <a:off x="1717548" y="144100"/>
            <a:ext cx="3885335" cy="461215"/>
          </a:xfrm>
          <a:prstGeom prst="rect">
            <a:avLst/>
          </a:prstGeom>
        </p:spPr>
        <p:txBody>
          <a:bodyPr vert="horz" wrap="square" lIns="0" tIns="33972" rIns="0" bIns="0" rtlCol="0">
            <a:spAutoFit/>
          </a:bodyPr>
          <a:lstStyle/>
          <a:p>
            <a:pPr marL="25164">
              <a:spcBef>
                <a:spcPts val="267"/>
              </a:spcBef>
            </a:pPr>
            <a:r>
              <a:rPr sz="2774" dirty="0">
                <a:solidFill>
                  <a:srgbClr val="3333B2"/>
                </a:solidFill>
                <a:latin typeface="Arial"/>
                <a:cs typeface="Arial"/>
              </a:rPr>
              <a:t>What</a:t>
            </a:r>
            <a:r>
              <a:rPr sz="2774" spc="-59" dirty="0">
                <a:solidFill>
                  <a:srgbClr val="3333B2"/>
                </a:solidFill>
                <a:latin typeface="Arial"/>
                <a:cs typeface="Arial"/>
              </a:rPr>
              <a:t> </a:t>
            </a:r>
            <a:r>
              <a:rPr sz="2774" spc="-139" dirty="0">
                <a:solidFill>
                  <a:srgbClr val="3333B2"/>
                </a:solidFill>
                <a:latin typeface="Arial"/>
                <a:cs typeface="Arial"/>
              </a:rPr>
              <a:t>are</a:t>
            </a:r>
            <a:r>
              <a:rPr sz="2774" spc="-40" dirty="0">
                <a:solidFill>
                  <a:srgbClr val="3333B2"/>
                </a:solidFill>
                <a:latin typeface="Arial"/>
                <a:cs typeface="Arial"/>
              </a:rPr>
              <a:t> </a:t>
            </a:r>
            <a:r>
              <a:rPr sz="2774" spc="-20" dirty="0">
                <a:solidFill>
                  <a:srgbClr val="3333B2"/>
                </a:solidFill>
                <a:latin typeface="Arial"/>
                <a:cs typeface="Arial"/>
              </a:rPr>
              <a:t>LLMs</a:t>
            </a:r>
            <a:r>
              <a:rPr sz="2774" spc="-50" dirty="0">
                <a:solidFill>
                  <a:srgbClr val="3333B2"/>
                </a:solidFill>
                <a:latin typeface="Arial"/>
                <a:cs typeface="Arial"/>
              </a:rPr>
              <a:t> good </a:t>
            </a:r>
            <a:r>
              <a:rPr sz="2774" spc="-40" dirty="0">
                <a:solidFill>
                  <a:srgbClr val="3333B2"/>
                </a:solidFill>
                <a:latin typeface="Arial"/>
                <a:cs typeface="Arial"/>
              </a:rPr>
              <a:t>for?</a:t>
            </a:r>
            <a:endParaRPr sz="2774">
              <a:latin typeface="Arial"/>
              <a:cs typeface="Aria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7548" y="144100"/>
            <a:ext cx="6135004" cy="461215"/>
          </a:xfrm>
          <a:prstGeom prst="rect">
            <a:avLst/>
          </a:prstGeom>
        </p:spPr>
        <p:txBody>
          <a:bodyPr vert="horz" wrap="square" lIns="0" tIns="33972" rIns="0" bIns="0" rtlCol="0">
            <a:spAutoFit/>
          </a:bodyPr>
          <a:lstStyle/>
          <a:p>
            <a:pPr marL="25164">
              <a:spcBef>
                <a:spcPts val="267"/>
              </a:spcBef>
            </a:pPr>
            <a:r>
              <a:rPr sz="2774" spc="-40" dirty="0">
                <a:solidFill>
                  <a:srgbClr val="3333B2"/>
                </a:solidFill>
                <a:latin typeface="Arial"/>
                <a:cs typeface="Arial"/>
              </a:rPr>
              <a:t>Politics</a:t>
            </a:r>
            <a:r>
              <a:rPr sz="2774" spc="-50" dirty="0">
                <a:solidFill>
                  <a:srgbClr val="3333B2"/>
                </a:solidFill>
                <a:latin typeface="Arial"/>
                <a:cs typeface="Arial"/>
              </a:rPr>
              <a:t> </a:t>
            </a:r>
            <a:r>
              <a:rPr sz="2774" spc="-59" dirty="0">
                <a:solidFill>
                  <a:srgbClr val="3333B2"/>
                </a:solidFill>
                <a:latin typeface="Arial"/>
                <a:cs typeface="Arial"/>
              </a:rPr>
              <a:t>and</a:t>
            </a:r>
            <a:r>
              <a:rPr sz="2774" spc="-30" dirty="0">
                <a:solidFill>
                  <a:srgbClr val="3333B2"/>
                </a:solidFill>
                <a:latin typeface="Arial"/>
                <a:cs typeface="Arial"/>
              </a:rPr>
              <a:t> </a:t>
            </a:r>
            <a:r>
              <a:rPr sz="2774" dirty="0">
                <a:solidFill>
                  <a:srgbClr val="3333B2"/>
                </a:solidFill>
                <a:latin typeface="Arial"/>
                <a:cs typeface="Arial"/>
              </a:rPr>
              <a:t>the</a:t>
            </a:r>
            <a:r>
              <a:rPr sz="2774" spc="-40" dirty="0">
                <a:solidFill>
                  <a:srgbClr val="3333B2"/>
                </a:solidFill>
                <a:latin typeface="Arial"/>
                <a:cs typeface="Arial"/>
              </a:rPr>
              <a:t> </a:t>
            </a:r>
            <a:r>
              <a:rPr sz="2774" spc="-89" dirty="0">
                <a:solidFill>
                  <a:srgbClr val="3333B2"/>
                </a:solidFill>
                <a:latin typeface="Arial"/>
                <a:cs typeface="Arial"/>
              </a:rPr>
              <a:t>English</a:t>
            </a:r>
            <a:r>
              <a:rPr sz="2774" spc="-40" dirty="0">
                <a:solidFill>
                  <a:srgbClr val="3333B2"/>
                </a:solidFill>
                <a:latin typeface="Arial"/>
                <a:cs typeface="Arial"/>
              </a:rPr>
              <a:t> </a:t>
            </a:r>
            <a:r>
              <a:rPr sz="2774" spc="-159" dirty="0">
                <a:solidFill>
                  <a:srgbClr val="3333B2"/>
                </a:solidFill>
                <a:latin typeface="Arial"/>
                <a:cs typeface="Arial"/>
              </a:rPr>
              <a:t>Language</a:t>
            </a:r>
            <a:r>
              <a:rPr sz="2774" spc="-30" dirty="0">
                <a:solidFill>
                  <a:srgbClr val="3333B2"/>
                </a:solidFill>
                <a:latin typeface="Arial"/>
                <a:cs typeface="Arial"/>
              </a:rPr>
              <a:t> </a:t>
            </a:r>
            <a:r>
              <a:rPr sz="2774" spc="-20" dirty="0">
                <a:solidFill>
                  <a:srgbClr val="3333B2"/>
                </a:solidFill>
                <a:latin typeface="Arial"/>
                <a:cs typeface="Arial"/>
              </a:rPr>
              <a:t>(1946)</a:t>
            </a:r>
            <a:endParaRPr sz="2774">
              <a:latin typeface="Arial"/>
              <a:cs typeface="Arial"/>
            </a:endParaRPr>
          </a:p>
        </p:txBody>
      </p:sp>
      <p:pic>
        <p:nvPicPr>
          <p:cNvPr id="3" name="object 3"/>
          <p:cNvPicPr/>
          <p:nvPr/>
        </p:nvPicPr>
        <p:blipFill>
          <a:blip r:embed="rId2" cstate="print"/>
          <a:stretch>
            <a:fillRect/>
          </a:stretch>
        </p:blipFill>
        <p:spPr>
          <a:xfrm>
            <a:off x="4565191" y="1384115"/>
            <a:ext cx="3057437" cy="2213810"/>
          </a:xfrm>
          <a:prstGeom prst="rect">
            <a:avLst/>
          </a:prstGeom>
        </p:spPr>
      </p:pic>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7" y="3898675"/>
            <a:ext cx="7302618" cy="393376"/>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endParaRPr sz="1189">
              <a:latin typeface="Arial"/>
              <a:cs typeface="Arial"/>
            </a:endParaRPr>
          </a:p>
        </p:txBody>
      </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5"/>
            <a:ext cx="7398241" cy="572913"/>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30" dirty="0">
                <a:latin typeface="Arial"/>
                <a:cs typeface="Arial"/>
              </a:rPr>
              <a:t> </a:t>
            </a:r>
            <a:r>
              <a:rPr sz="1189" dirty="0">
                <a:latin typeface="Arial"/>
                <a:cs typeface="Arial"/>
              </a:rPr>
              <a:t>of</a:t>
            </a:r>
            <a:r>
              <a:rPr sz="1189" spc="20" dirty="0">
                <a:latin typeface="Arial"/>
                <a:cs typeface="Arial"/>
              </a:rPr>
              <a:t> </a:t>
            </a:r>
            <a:r>
              <a:rPr sz="1189" spc="-20" dirty="0">
                <a:latin typeface="Arial"/>
                <a:cs typeface="Arial"/>
              </a:rPr>
              <a:t>words</a:t>
            </a:r>
            <a:r>
              <a:rPr sz="1189" spc="30" dirty="0">
                <a:latin typeface="Arial"/>
                <a:cs typeface="Arial"/>
              </a:rPr>
              <a:t> </a:t>
            </a:r>
            <a:r>
              <a:rPr sz="1189" dirty="0">
                <a:latin typeface="Arial"/>
                <a:cs typeface="Arial"/>
              </a:rPr>
              <a:t>which</a:t>
            </a:r>
            <a:r>
              <a:rPr sz="1189" spc="20" dirty="0">
                <a:latin typeface="Arial"/>
                <a:cs typeface="Arial"/>
              </a:rPr>
              <a:t> </a:t>
            </a:r>
            <a:r>
              <a:rPr sz="1189" spc="-40" dirty="0">
                <a:latin typeface="Arial"/>
                <a:cs typeface="Arial"/>
              </a:rPr>
              <a:t>have</a:t>
            </a:r>
            <a:r>
              <a:rPr sz="1189" spc="3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30" dirty="0">
                <a:latin typeface="Arial"/>
                <a:cs typeface="Arial"/>
              </a:rPr>
              <a:t> </a:t>
            </a:r>
            <a:r>
              <a:rPr sz="1189" dirty="0">
                <a:latin typeface="Arial"/>
                <a:cs typeface="Arial"/>
              </a:rPr>
              <a:t>in</a:t>
            </a:r>
            <a:r>
              <a:rPr sz="1189" spc="20" dirty="0">
                <a:latin typeface="Arial"/>
                <a:cs typeface="Arial"/>
              </a:rPr>
              <a:t> </a:t>
            </a:r>
            <a:r>
              <a:rPr sz="1189" spc="-20" dirty="0">
                <a:latin typeface="Arial"/>
                <a:cs typeface="Arial"/>
              </a:rPr>
              <a:t>order</a:t>
            </a:r>
            <a:r>
              <a:rPr sz="1189" spc="30" dirty="0">
                <a:latin typeface="Arial"/>
                <a:cs typeface="Arial"/>
              </a:rPr>
              <a:t> </a:t>
            </a:r>
            <a:r>
              <a:rPr sz="1189" dirty="0">
                <a:latin typeface="Arial"/>
                <a:cs typeface="Arial"/>
              </a:rPr>
              <a:t>by</a:t>
            </a:r>
            <a:r>
              <a:rPr sz="1189" spc="20" dirty="0">
                <a:latin typeface="Arial"/>
                <a:cs typeface="Arial"/>
              </a:rPr>
              <a:t> </a:t>
            </a:r>
            <a:r>
              <a:rPr sz="1189" spc="-59" dirty="0">
                <a:latin typeface="Arial"/>
                <a:cs typeface="Arial"/>
              </a:rPr>
              <a:t>someone</a:t>
            </a:r>
            <a:r>
              <a:rPr sz="1189" spc="30" dirty="0">
                <a:latin typeface="Arial"/>
                <a:cs typeface="Arial"/>
              </a:rPr>
              <a:t> </a:t>
            </a:r>
            <a:r>
              <a:rPr sz="1189" spc="-20" dirty="0">
                <a:latin typeface="Arial"/>
                <a:cs typeface="Arial"/>
              </a:rPr>
              <a:t>else,</a:t>
            </a:r>
            <a:endParaRPr sz="1189">
              <a:latin typeface="Arial"/>
              <a:cs typeface="Arial"/>
            </a:endParaRPr>
          </a:p>
        </p:txBody>
      </p:sp>
    </p:spTree>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4"/>
            <a:ext cx="7398241" cy="752449"/>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30" dirty="0">
                <a:latin typeface="Arial"/>
                <a:cs typeface="Arial"/>
              </a:rPr>
              <a:t> </a:t>
            </a:r>
            <a:r>
              <a:rPr sz="1189" dirty="0">
                <a:latin typeface="Arial"/>
                <a:cs typeface="Arial"/>
              </a:rPr>
              <a:t>by</a:t>
            </a:r>
            <a:r>
              <a:rPr sz="1189" spc="30" dirty="0">
                <a:latin typeface="Arial"/>
                <a:cs typeface="Arial"/>
              </a:rPr>
              <a:t> </a:t>
            </a:r>
            <a:r>
              <a:rPr sz="1189" spc="-50" dirty="0">
                <a:latin typeface="Arial"/>
                <a:cs typeface="Arial"/>
              </a:rPr>
              <a:t>sheer</a:t>
            </a:r>
            <a:r>
              <a:rPr sz="1189" spc="30" dirty="0">
                <a:latin typeface="Arial"/>
                <a:cs typeface="Arial"/>
              </a:rPr>
              <a:t> </a:t>
            </a:r>
            <a:r>
              <a:rPr sz="1189" spc="-20" dirty="0">
                <a:latin typeface="Arial"/>
                <a:cs typeface="Arial"/>
              </a:rPr>
              <a:t>humbug.</a:t>
            </a:r>
            <a:endParaRPr sz="1189">
              <a:latin typeface="Arial"/>
              <a:cs typeface="Arial"/>
            </a:endParaRPr>
          </a:p>
        </p:txBody>
      </p:sp>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4"/>
            <a:ext cx="7398241" cy="752449"/>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p:txBody>
      </p:sp>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6B872-CCEA-B612-94CF-AAD7575231A0}"/>
            </a:ext>
          </a:extLst>
        </p:cNvPr>
        <p:cNvGrpSpPr/>
        <p:nvPr/>
      </p:nvGrpSpPr>
      <p:grpSpPr>
        <a:xfrm>
          <a:off x="0" y="0"/>
          <a:ext cx="0" cy="0"/>
          <a:chOff x="0" y="0"/>
          <a:chExt cx="0" cy="0"/>
        </a:xfrm>
      </p:grpSpPr>
      <p:pic>
        <p:nvPicPr>
          <p:cNvPr id="2" name="Picture 1" descr="A blue and yellow squares&#10;&#10;AI-generated content may be incorrect.">
            <a:extLst>
              <a:ext uri="{FF2B5EF4-FFF2-40B4-BE49-F238E27FC236}">
                <a16:creationId xmlns:a16="http://schemas.microsoft.com/office/drawing/2014/main" id="{8F270ED1-D3E9-ED5B-E032-83D3143BBD12}"/>
              </a:ext>
            </a:extLst>
          </p:cNvPr>
          <p:cNvPicPr>
            <a:picLocks noChangeAspect="1"/>
          </p:cNvPicPr>
          <p:nvPr/>
        </p:nvPicPr>
        <p:blipFill>
          <a:blip r:embed="rId3"/>
          <a:srcRect t="6803" r="-1" b="49752"/>
          <a:stretch>
            <a:fillRect/>
          </a:stretch>
        </p:blipFill>
        <p:spPr>
          <a:xfrm rot="10800000">
            <a:off x="20" y="1282"/>
            <a:ext cx="12191980" cy="6856718"/>
          </a:xfrm>
          <a:prstGeom prst="rect">
            <a:avLst/>
          </a:prstGeom>
        </p:spPr>
      </p:pic>
      <p:pic>
        <p:nvPicPr>
          <p:cNvPr id="4" name="Picture 3" descr="A paper with drawings and numbers&#10;&#10;AI-generated content may be incorrect.">
            <a:extLst>
              <a:ext uri="{FF2B5EF4-FFF2-40B4-BE49-F238E27FC236}">
                <a16:creationId xmlns:a16="http://schemas.microsoft.com/office/drawing/2014/main" id="{B0D92D71-3159-9266-C2FA-7C50462436CD}"/>
              </a:ext>
            </a:extLst>
          </p:cNvPr>
          <p:cNvPicPr>
            <a:picLocks noChangeAspect="1"/>
          </p:cNvPicPr>
          <p:nvPr/>
        </p:nvPicPr>
        <p:blipFill>
          <a:blip r:embed="rId4"/>
          <a:stretch>
            <a:fillRect/>
          </a:stretch>
        </p:blipFill>
        <p:spPr>
          <a:xfrm>
            <a:off x="6886575" y="190500"/>
            <a:ext cx="4457700" cy="5943600"/>
          </a:xfrm>
          <a:prstGeom prst="rect">
            <a:avLst/>
          </a:prstGeom>
        </p:spPr>
      </p:pic>
      <p:pic>
        <p:nvPicPr>
          <p:cNvPr id="6" name="Picture 5" descr="A piece of paper with writing on it&#10;&#10;AI-generated content may be incorrect.">
            <a:extLst>
              <a:ext uri="{FF2B5EF4-FFF2-40B4-BE49-F238E27FC236}">
                <a16:creationId xmlns:a16="http://schemas.microsoft.com/office/drawing/2014/main" id="{20F3521D-DF0D-66FA-43CE-7E472F76E918}"/>
              </a:ext>
            </a:extLst>
          </p:cNvPr>
          <p:cNvPicPr>
            <a:picLocks noChangeAspect="1"/>
          </p:cNvPicPr>
          <p:nvPr/>
        </p:nvPicPr>
        <p:blipFill>
          <a:blip r:embed="rId5"/>
          <a:stretch>
            <a:fillRect/>
          </a:stretch>
        </p:blipFill>
        <p:spPr>
          <a:xfrm>
            <a:off x="1111250" y="190500"/>
            <a:ext cx="4457700" cy="5943600"/>
          </a:xfrm>
          <a:prstGeom prst="rect">
            <a:avLst/>
          </a:prstGeom>
        </p:spPr>
      </p:pic>
      <p:sp>
        <p:nvSpPr>
          <p:cNvPr id="7" name="TextBox 6">
            <a:extLst>
              <a:ext uri="{FF2B5EF4-FFF2-40B4-BE49-F238E27FC236}">
                <a16:creationId xmlns:a16="http://schemas.microsoft.com/office/drawing/2014/main" id="{C26CD6C0-1861-1E42-9E60-207C856B6B86}"/>
              </a:ext>
            </a:extLst>
          </p:cNvPr>
          <p:cNvSpPr txBox="1"/>
          <p:nvPr/>
        </p:nvSpPr>
        <p:spPr>
          <a:xfrm>
            <a:off x="7105650" y="6160869"/>
            <a:ext cx="4019550" cy="646331"/>
          </a:xfrm>
          <a:prstGeom prst="rect">
            <a:avLst/>
          </a:prstGeom>
          <a:noFill/>
        </p:spPr>
        <p:txBody>
          <a:bodyPr wrap="square" rtlCol="0">
            <a:spAutoFit/>
          </a:bodyPr>
          <a:lstStyle/>
          <a:p>
            <a:r>
              <a:rPr lang="en-US" sz="900" dirty="0">
                <a:latin typeface="Ayuthaya" pitchFamily="2" charset="-34"/>
                <a:ea typeface="Ayuthaya" pitchFamily="2" charset="-34"/>
                <a:cs typeface="Ayuthaya" pitchFamily="2" charset="-34"/>
              </a:rPr>
              <a:t>Detail of Parcel Map E1294." Date Unknown. Property Accession Records Binder #1. 2013-122. Box 5. University Archives and Records Management, Western Washington University, Bellingham, WA. </a:t>
            </a:r>
          </a:p>
        </p:txBody>
      </p:sp>
      <p:sp>
        <p:nvSpPr>
          <p:cNvPr id="8" name="TextBox 7">
            <a:extLst>
              <a:ext uri="{FF2B5EF4-FFF2-40B4-BE49-F238E27FC236}">
                <a16:creationId xmlns:a16="http://schemas.microsoft.com/office/drawing/2014/main" id="{1124E1FE-6CF4-BAC5-83BB-350E1D8E808F}"/>
              </a:ext>
            </a:extLst>
          </p:cNvPr>
          <p:cNvSpPr txBox="1"/>
          <p:nvPr/>
        </p:nvSpPr>
        <p:spPr>
          <a:xfrm>
            <a:off x="434975" y="6160870"/>
            <a:ext cx="5810250" cy="646331"/>
          </a:xfrm>
          <a:prstGeom prst="rect">
            <a:avLst/>
          </a:prstGeom>
          <a:noFill/>
        </p:spPr>
        <p:txBody>
          <a:bodyPr wrap="square" rtlCol="0">
            <a:spAutoFit/>
          </a:bodyPr>
          <a:lstStyle/>
          <a:p>
            <a:r>
              <a:rPr lang="en-US" sz="900" dirty="0">
                <a:latin typeface="Ayuthaya" pitchFamily="2" charset="-34"/>
                <a:ea typeface="Ayuthaya" pitchFamily="2" charset="-34"/>
                <a:cs typeface="Ayuthaya" pitchFamily="2" charset="-34"/>
              </a:rPr>
              <a:t>Property Accession Record Western Washington State College Accession No. 1." August 17, 1894. Land Acquisition Files Property Accession Records Binders #1 (1 through 163) and #2 (164 through 272). 2013-122. Box 5. 1155. University Archives and Records Management, Western Washington University, Bellingham, WA. </a:t>
            </a:r>
            <a:endParaRPr lang="en-US" sz="200" dirty="0">
              <a:latin typeface="Ayuthaya" pitchFamily="2" charset="-34"/>
              <a:ea typeface="Ayuthaya" pitchFamily="2" charset="-34"/>
              <a:cs typeface="Ayuthaya" pitchFamily="2" charset="-34"/>
            </a:endParaRPr>
          </a:p>
        </p:txBody>
      </p:sp>
    </p:spTree>
    <p:extLst>
      <p:ext uri="{BB962C8B-B14F-4D97-AF65-F5344CB8AC3E}">
        <p14:creationId xmlns:p14="http://schemas.microsoft.com/office/powerpoint/2010/main" val="1812454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3"/>
            <a:ext cx="7398241" cy="999568"/>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4154" indent="-228990">
              <a:spcBef>
                <a:spcPts val="495"/>
              </a:spcBef>
              <a:buClr>
                <a:srgbClr val="3333B2"/>
              </a:buClr>
              <a:buFont typeface="Arial"/>
              <a:buChar char="•"/>
              <a:tabLst>
                <a:tab pos="254154" algn="l"/>
              </a:tabLst>
            </a:pPr>
            <a:r>
              <a:rPr sz="1189" dirty="0">
                <a:latin typeface="Arial"/>
                <a:cs typeface="Arial"/>
              </a:rPr>
              <a:t>What</a:t>
            </a:r>
            <a:r>
              <a:rPr sz="1189" spc="129" dirty="0">
                <a:latin typeface="Arial"/>
                <a:cs typeface="Arial"/>
              </a:rPr>
              <a:t> </a:t>
            </a:r>
            <a:r>
              <a:rPr sz="1189" dirty="0">
                <a:latin typeface="Arial"/>
                <a:cs typeface="Arial"/>
              </a:rPr>
              <a:t>am</a:t>
            </a:r>
            <a:r>
              <a:rPr sz="1189" spc="139" dirty="0">
                <a:latin typeface="Arial"/>
                <a:cs typeface="Arial"/>
              </a:rPr>
              <a:t> </a:t>
            </a:r>
            <a:r>
              <a:rPr sz="1189" dirty="0">
                <a:latin typeface="Arial"/>
                <a:cs typeface="Arial"/>
              </a:rPr>
              <a:t>I</a:t>
            </a:r>
            <a:r>
              <a:rPr sz="1189" spc="139" dirty="0">
                <a:latin typeface="Arial"/>
                <a:cs typeface="Arial"/>
              </a:rPr>
              <a:t> </a:t>
            </a:r>
            <a:r>
              <a:rPr sz="1189" dirty="0">
                <a:latin typeface="Arial"/>
                <a:cs typeface="Arial"/>
              </a:rPr>
              <a:t>trying</a:t>
            </a:r>
            <a:r>
              <a:rPr sz="1189" spc="139" dirty="0">
                <a:latin typeface="Arial"/>
                <a:cs typeface="Arial"/>
              </a:rPr>
              <a:t> </a:t>
            </a:r>
            <a:r>
              <a:rPr sz="1189" dirty="0">
                <a:latin typeface="Arial"/>
                <a:cs typeface="Arial"/>
              </a:rPr>
              <a:t>to</a:t>
            </a:r>
            <a:r>
              <a:rPr sz="1189" spc="139" dirty="0">
                <a:latin typeface="Arial"/>
                <a:cs typeface="Arial"/>
              </a:rPr>
              <a:t> </a:t>
            </a:r>
            <a:r>
              <a:rPr sz="1189" spc="-40" dirty="0">
                <a:latin typeface="Arial"/>
                <a:cs typeface="Arial"/>
              </a:rPr>
              <a:t>say?</a:t>
            </a:r>
            <a:endParaRPr sz="1189">
              <a:latin typeface="Arial"/>
              <a:cs typeface="Arial"/>
            </a:endParaRPr>
          </a:p>
        </p:txBody>
      </p:sp>
    </p:spTree>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4"/>
            <a:ext cx="7398241" cy="999568"/>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4154" indent="-228990">
              <a:spcBef>
                <a:spcPts val="495"/>
              </a:spcBef>
              <a:buClr>
                <a:srgbClr val="3333B2"/>
              </a:buClr>
              <a:buFont typeface="Arial"/>
              <a:buChar char="•"/>
              <a:tabLst>
                <a:tab pos="254154" algn="l"/>
              </a:tabLst>
            </a:pPr>
            <a:r>
              <a:rPr sz="1189" dirty="0">
                <a:latin typeface="Arial"/>
                <a:cs typeface="Arial"/>
              </a:rPr>
              <a:t>What</a:t>
            </a:r>
            <a:r>
              <a:rPr sz="1189" spc="99" dirty="0">
                <a:latin typeface="Arial"/>
                <a:cs typeface="Arial"/>
              </a:rPr>
              <a:t> </a:t>
            </a:r>
            <a:r>
              <a:rPr sz="1189" dirty="0">
                <a:latin typeface="Arial"/>
                <a:cs typeface="Arial"/>
              </a:rPr>
              <a:t>am</a:t>
            </a:r>
            <a:r>
              <a:rPr sz="1189" spc="109" dirty="0">
                <a:latin typeface="Arial"/>
                <a:cs typeface="Arial"/>
              </a:rPr>
              <a:t> </a:t>
            </a:r>
            <a:r>
              <a:rPr sz="1189" dirty="0">
                <a:latin typeface="Arial"/>
                <a:cs typeface="Arial"/>
              </a:rPr>
              <a:t>I</a:t>
            </a:r>
            <a:r>
              <a:rPr sz="1189" spc="109" dirty="0">
                <a:latin typeface="Arial"/>
                <a:cs typeface="Arial"/>
              </a:rPr>
              <a:t> </a:t>
            </a:r>
            <a:r>
              <a:rPr sz="1189" dirty="0">
                <a:latin typeface="Arial"/>
                <a:cs typeface="Arial"/>
              </a:rPr>
              <a:t>trying</a:t>
            </a:r>
            <a:r>
              <a:rPr sz="1189" spc="109" dirty="0">
                <a:latin typeface="Arial"/>
                <a:cs typeface="Arial"/>
              </a:rPr>
              <a:t> </a:t>
            </a:r>
            <a:r>
              <a:rPr sz="1189" dirty="0">
                <a:latin typeface="Arial"/>
                <a:cs typeface="Arial"/>
              </a:rPr>
              <a:t>to</a:t>
            </a:r>
            <a:r>
              <a:rPr sz="1189" spc="10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109" dirty="0">
                <a:latin typeface="Arial"/>
                <a:cs typeface="Arial"/>
              </a:rPr>
              <a:t> </a:t>
            </a:r>
            <a:r>
              <a:rPr sz="1189" spc="-20" dirty="0">
                <a:latin typeface="Arial"/>
                <a:cs typeface="Arial"/>
              </a:rPr>
              <a:t>words</a:t>
            </a:r>
            <a:r>
              <a:rPr sz="1189" spc="109" dirty="0">
                <a:latin typeface="Arial"/>
                <a:cs typeface="Arial"/>
              </a:rPr>
              <a:t> </a:t>
            </a:r>
            <a:r>
              <a:rPr sz="1189" dirty="0">
                <a:latin typeface="Arial"/>
                <a:cs typeface="Arial"/>
              </a:rPr>
              <a:t>will</a:t>
            </a:r>
            <a:r>
              <a:rPr sz="1189" spc="109" dirty="0">
                <a:latin typeface="Arial"/>
                <a:cs typeface="Arial"/>
              </a:rPr>
              <a:t> </a:t>
            </a:r>
            <a:r>
              <a:rPr sz="1189" spc="-69" dirty="0">
                <a:latin typeface="Arial"/>
                <a:cs typeface="Arial"/>
              </a:rPr>
              <a:t>express</a:t>
            </a:r>
            <a:r>
              <a:rPr sz="1189" spc="109" dirty="0">
                <a:latin typeface="Arial"/>
                <a:cs typeface="Arial"/>
              </a:rPr>
              <a:t> </a:t>
            </a:r>
            <a:r>
              <a:rPr sz="1189" spc="-50" dirty="0">
                <a:latin typeface="Arial"/>
                <a:cs typeface="Arial"/>
              </a:rPr>
              <a:t>it?</a:t>
            </a:r>
            <a:endParaRPr sz="1189">
              <a:latin typeface="Arial"/>
              <a:cs typeface="Arial"/>
            </a:endParaRPr>
          </a:p>
        </p:txBody>
      </p:sp>
    </p:spTree>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4"/>
            <a:ext cx="7398241" cy="999568"/>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4154" indent="-228990">
              <a:spcBef>
                <a:spcPts val="495"/>
              </a:spcBef>
              <a:buClr>
                <a:srgbClr val="3333B2"/>
              </a:buClr>
              <a:buFont typeface="Arial"/>
              <a:buChar char="•"/>
              <a:tabLst>
                <a:tab pos="254154" algn="l"/>
              </a:tabLst>
            </a:pPr>
            <a:r>
              <a:rPr sz="1189" dirty="0">
                <a:latin typeface="Arial"/>
                <a:cs typeface="Arial"/>
              </a:rPr>
              <a:t>What</a:t>
            </a:r>
            <a:r>
              <a:rPr sz="1189" spc="99" dirty="0">
                <a:latin typeface="Arial"/>
                <a:cs typeface="Arial"/>
              </a:rPr>
              <a:t> </a:t>
            </a:r>
            <a:r>
              <a:rPr sz="1189" dirty="0">
                <a:latin typeface="Arial"/>
                <a:cs typeface="Arial"/>
              </a:rPr>
              <a:t>am</a:t>
            </a:r>
            <a:r>
              <a:rPr sz="1189" spc="109" dirty="0">
                <a:latin typeface="Arial"/>
                <a:cs typeface="Arial"/>
              </a:rPr>
              <a:t> </a:t>
            </a:r>
            <a:r>
              <a:rPr sz="1189" dirty="0">
                <a:latin typeface="Arial"/>
                <a:cs typeface="Arial"/>
              </a:rPr>
              <a:t>I</a:t>
            </a:r>
            <a:r>
              <a:rPr sz="1189" spc="109" dirty="0">
                <a:latin typeface="Arial"/>
                <a:cs typeface="Arial"/>
              </a:rPr>
              <a:t> </a:t>
            </a:r>
            <a:r>
              <a:rPr sz="1189" dirty="0">
                <a:latin typeface="Arial"/>
                <a:cs typeface="Arial"/>
              </a:rPr>
              <a:t>trying</a:t>
            </a:r>
            <a:r>
              <a:rPr sz="1189" spc="109" dirty="0">
                <a:latin typeface="Arial"/>
                <a:cs typeface="Arial"/>
              </a:rPr>
              <a:t> </a:t>
            </a:r>
            <a:r>
              <a:rPr sz="1189" dirty="0">
                <a:latin typeface="Arial"/>
                <a:cs typeface="Arial"/>
              </a:rPr>
              <a:t>to</a:t>
            </a:r>
            <a:r>
              <a:rPr sz="1189" spc="10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109" dirty="0">
                <a:latin typeface="Arial"/>
                <a:cs typeface="Arial"/>
              </a:rPr>
              <a:t> </a:t>
            </a:r>
            <a:r>
              <a:rPr sz="1189" spc="-20" dirty="0">
                <a:latin typeface="Arial"/>
                <a:cs typeface="Arial"/>
              </a:rPr>
              <a:t>words</a:t>
            </a:r>
            <a:r>
              <a:rPr sz="1189" spc="109" dirty="0">
                <a:latin typeface="Arial"/>
                <a:cs typeface="Arial"/>
              </a:rPr>
              <a:t> </a:t>
            </a:r>
            <a:r>
              <a:rPr sz="1189" dirty="0">
                <a:latin typeface="Arial"/>
                <a:cs typeface="Arial"/>
              </a:rPr>
              <a:t>will</a:t>
            </a:r>
            <a:r>
              <a:rPr sz="1189" spc="109" dirty="0">
                <a:latin typeface="Arial"/>
                <a:cs typeface="Arial"/>
              </a:rPr>
              <a:t> </a:t>
            </a:r>
            <a:r>
              <a:rPr sz="1189" spc="-69" dirty="0">
                <a:latin typeface="Arial"/>
                <a:cs typeface="Arial"/>
              </a:rPr>
              <a:t>express</a:t>
            </a:r>
            <a:r>
              <a:rPr sz="1189" spc="109" dirty="0">
                <a:latin typeface="Arial"/>
                <a:cs typeface="Arial"/>
              </a:rPr>
              <a:t> </a:t>
            </a:r>
            <a:r>
              <a:rPr sz="1189" dirty="0">
                <a:latin typeface="Arial"/>
                <a:cs typeface="Arial"/>
              </a:rPr>
              <a:t>it?</a:t>
            </a:r>
            <a:r>
              <a:rPr sz="1189" spc="10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109" dirty="0">
                <a:latin typeface="Arial"/>
                <a:cs typeface="Arial"/>
              </a:rPr>
              <a:t> </a:t>
            </a:r>
            <a:r>
              <a:rPr sz="1189" dirty="0">
                <a:latin typeface="Arial"/>
                <a:cs typeface="Arial"/>
              </a:rPr>
              <a:t>or</a:t>
            </a:r>
            <a:r>
              <a:rPr sz="1189" spc="109" dirty="0">
                <a:latin typeface="Arial"/>
                <a:cs typeface="Arial"/>
              </a:rPr>
              <a:t> </a:t>
            </a:r>
            <a:r>
              <a:rPr sz="1189" dirty="0">
                <a:latin typeface="Arial"/>
                <a:cs typeface="Arial"/>
              </a:rPr>
              <a:t>idiom</a:t>
            </a:r>
            <a:r>
              <a:rPr sz="1189" spc="109" dirty="0">
                <a:latin typeface="Arial"/>
                <a:cs typeface="Arial"/>
              </a:rPr>
              <a:t> </a:t>
            </a:r>
            <a:r>
              <a:rPr sz="1189" dirty="0">
                <a:latin typeface="Arial"/>
                <a:cs typeface="Arial"/>
              </a:rPr>
              <a:t>will</a:t>
            </a:r>
            <a:r>
              <a:rPr sz="1189" spc="10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109" dirty="0">
                <a:latin typeface="Arial"/>
                <a:cs typeface="Arial"/>
              </a:rPr>
              <a:t> </a:t>
            </a:r>
            <a:r>
              <a:rPr sz="1189" spc="-20" dirty="0">
                <a:latin typeface="Arial"/>
                <a:cs typeface="Arial"/>
              </a:rPr>
              <a:t>clearer?</a:t>
            </a:r>
            <a:endParaRPr sz="1189">
              <a:latin typeface="Arial"/>
              <a:cs typeface="Arial"/>
            </a:endParaRPr>
          </a:p>
        </p:txBody>
      </p:sp>
    </p:spTree>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6"/>
            <a:ext cx="7398241" cy="1188466"/>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2896" marR="245347" indent="-228990">
              <a:lnSpc>
                <a:spcPts val="1387"/>
              </a:lnSpc>
              <a:spcBef>
                <a:spcPts val="575"/>
              </a:spcBef>
              <a:buClr>
                <a:srgbClr val="3333B2"/>
              </a:buClr>
              <a:buFont typeface="Arial"/>
              <a:buChar char="•"/>
              <a:tabLst>
                <a:tab pos="257929" algn="l"/>
              </a:tabLst>
            </a:pPr>
            <a:r>
              <a:rPr sz="1189" dirty="0">
                <a:latin typeface="Arial"/>
                <a:cs typeface="Arial"/>
              </a:rPr>
              <a:t>What</a:t>
            </a:r>
            <a:r>
              <a:rPr sz="1189" spc="89" dirty="0">
                <a:latin typeface="Arial"/>
                <a:cs typeface="Arial"/>
              </a:rPr>
              <a:t> </a:t>
            </a:r>
            <a:r>
              <a:rPr sz="1189" dirty="0">
                <a:latin typeface="Arial"/>
                <a:cs typeface="Arial"/>
              </a:rPr>
              <a:t>am</a:t>
            </a:r>
            <a:r>
              <a:rPr sz="1189" spc="99" dirty="0">
                <a:latin typeface="Arial"/>
                <a:cs typeface="Arial"/>
              </a:rPr>
              <a:t> </a:t>
            </a:r>
            <a:r>
              <a:rPr sz="1189" dirty="0">
                <a:latin typeface="Arial"/>
                <a:cs typeface="Arial"/>
              </a:rPr>
              <a:t>I</a:t>
            </a:r>
            <a:r>
              <a:rPr sz="1189" spc="99" dirty="0">
                <a:latin typeface="Arial"/>
                <a:cs typeface="Arial"/>
              </a:rPr>
              <a:t> </a:t>
            </a:r>
            <a:r>
              <a:rPr sz="1189" dirty="0">
                <a:latin typeface="Arial"/>
                <a:cs typeface="Arial"/>
              </a:rPr>
              <a:t>trying</a:t>
            </a:r>
            <a:r>
              <a:rPr sz="1189" spc="99" dirty="0">
                <a:latin typeface="Arial"/>
                <a:cs typeface="Arial"/>
              </a:rPr>
              <a:t> </a:t>
            </a:r>
            <a:r>
              <a:rPr sz="1189" dirty="0">
                <a:latin typeface="Arial"/>
                <a:cs typeface="Arial"/>
              </a:rPr>
              <a:t>to</a:t>
            </a:r>
            <a:r>
              <a:rPr sz="1189" spc="9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words</a:t>
            </a:r>
            <a:r>
              <a:rPr sz="1189" spc="99" dirty="0">
                <a:latin typeface="Arial"/>
                <a:cs typeface="Arial"/>
              </a:rPr>
              <a:t> </a:t>
            </a:r>
            <a:r>
              <a:rPr sz="1189" dirty="0">
                <a:latin typeface="Arial"/>
                <a:cs typeface="Arial"/>
              </a:rPr>
              <a:t>will</a:t>
            </a:r>
            <a:r>
              <a:rPr sz="1189" spc="99" dirty="0">
                <a:latin typeface="Arial"/>
                <a:cs typeface="Arial"/>
              </a:rPr>
              <a:t> </a:t>
            </a:r>
            <a:r>
              <a:rPr sz="1189" spc="-69" dirty="0">
                <a:latin typeface="Arial"/>
                <a:cs typeface="Arial"/>
              </a:rPr>
              <a:t>express</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99" dirty="0">
                <a:latin typeface="Arial"/>
                <a:cs typeface="Arial"/>
              </a:rPr>
              <a:t> </a:t>
            </a:r>
            <a:r>
              <a:rPr sz="1189" dirty="0">
                <a:latin typeface="Arial"/>
                <a:cs typeface="Arial"/>
              </a:rPr>
              <a:t>or</a:t>
            </a:r>
            <a:r>
              <a:rPr sz="1189" spc="99" dirty="0">
                <a:latin typeface="Arial"/>
                <a:cs typeface="Arial"/>
              </a:rPr>
              <a:t> </a:t>
            </a:r>
            <a:r>
              <a:rPr sz="1189" dirty="0">
                <a:latin typeface="Arial"/>
                <a:cs typeface="Arial"/>
              </a:rPr>
              <a:t>idiom</a:t>
            </a:r>
            <a:r>
              <a:rPr sz="1189" spc="89" dirty="0">
                <a:latin typeface="Arial"/>
                <a:cs typeface="Arial"/>
              </a:rPr>
              <a:t> </a:t>
            </a:r>
            <a:r>
              <a:rPr sz="1189" dirty="0">
                <a:latin typeface="Arial"/>
                <a:cs typeface="Arial"/>
              </a:rPr>
              <a:t>will</a:t>
            </a:r>
            <a:r>
              <a:rPr sz="1189" spc="9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99" dirty="0">
                <a:latin typeface="Arial"/>
                <a:cs typeface="Arial"/>
              </a:rPr>
              <a:t> </a:t>
            </a:r>
            <a:r>
              <a:rPr sz="1189" spc="-40" dirty="0">
                <a:latin typeface="Arial"/>
                <a:cs typeface="Arial"/>
              </a:rPr>
              <a:t>clearer?</a:t>
            </a:r>
            <a:r>
              <a:rPr sz="1189" spc="99" dirty="0">
                <a:latin typeface="Arial"/>
                <a:cs typeface="Arial"/>
              </a:rPr>
              <a:t> </a:t>
            </a:r>
            <a:r>
              <a:rPr sz="1189" dirty="0">
                <a:latin typeface="Arial"/>
                <a:cs typeface="Arial"/>
              </a:rPr>
              <a:t>Is</a:t>
            </a:r>
            <a:r>
              <a:rPr sz="1189" spc="99" dirty="0">
                <a:latin typeface="Arial"/>
                <a:cs typeface="Arial"/>
              </a:rPr>
              <a:t> </a:t>
            </a:r>
            <a:r>
              <a:rPr sz="1189" spc="-40" dirty="0">
                <a:latin typeface="Arial"/>
                <a:cs typeface="Arial"/>
              </a:rPr>
              <a:t>this</a:t>
            </a:r>
            <a:r>
              <a:rPr sz="1189" spc="991" dirty="0">
                <a:latin typeface="Arial"/>
                <a:cs typeface="Arial"/>
              </a:rPr>
              <a:t> 	</a:t>
            </a:r>
            <a:r>
              <a:rPr sz="1189" spc="-20" dirty="0">
                <a:latin typeface="Arial"/>
                <a:cs typeface="Arial"/>
              </a:rPr>
              <a:t>image</a:t>
            </a:r>
            <a:r>
              <a:rPr sz="1189" spc="40" dirty="0">
                <a:latin typeface="Arial"/>
                <a:cs typeface="Arial"/>
              </a:rPr>
              <a:t> </a:t>
            </a:r>
            <a:r>
              <a:rPr sz="1189" spc="-20" dirty="0">
                <a:latin typeface="Arial"/>
                <a:cs typeface="Arial"/>
              </a:rPr>
              <a:t>fresh</a:t>
            </a:r>
            <a:r>
              <a:rPr sz="1189" spc="40" dirty="0">
                <a:latin typeface="Arial"/>
                <a:cs typeface="Arial"/>
              </a:rPr>
              <a:t> </a:t>
            </a:r>
            <a:r>
              <a:rPr sz="1189" spc="-40" dirty="0">
                <a:latin typeface="Arial"/>
                <a:cs typeface="Arial"/>
              </a:rPr>
              <a:t>enough</a:t>
            </a:r>
            <a:r>
              <a:rPr sz="1189" spc="40" dirty="0">
                <a:latin typeface="Arial"/>
                <a:cs typeface="Arial"/>
              </a:rPr>
              <a:t> </a:t>
            </a:r>
            <a:r>
              <a:rPr sz="1189" dirty="0">
                <a:latin typeface="Arial"/>
                <a:cs typeface="Arial"/>
              </a:rPr>
              <a:t>to</a:t>
            </a:r>
            <a:r>
              <a:rPr sz="1189" spc="50" dirty="0">
                <a:latin typeface="Arial"/>
                <a:cs typeface="Arial"/>
              </a:rPr>
              <a:t> </a:t>
            </a:r>
            <a:r>
              <a:rPr sz="1189" spc="-40" dirty="0">
                <a:latin typeface="Arial"/>
                <a:cs typeface="Arial"/>
              </a:rPr>
              <a:t>have</a:t>
            </a:r>
            <a:r>
              <a:rPr sz="1189" spc="40" dirty="0">
                <a:latin typeface="Arial"/>
                <a:cs typeface="Arial"/>
              </a:rPr>
              <a:t> </a:t>
            </a:r>
            <a:r>
              <a:rPr sz="1189" dirty="0">
                <a:latin typeface="Arial"/>
                <a:cs typeface="Arial"/>
              </a:rPr>
              <a:t>an</a:t>
            </a:r>
            <a:r>
              <a:rPr sz="1189" spc="40" dirty="0">
                <a:latin typeface="Arial"/>
                <a:cs typeface="Arial"/>
              </a:rPr>
              <a:t> </a:t>
            </a:r>
            <a:r>
              <a:rPr sz="1189" spc="-20" dirty="0">
                <a:latin typeface="Arial"/>
                <a:cs typeface="Arial"/>
              </a:rPr>
              <a:t>effect?</a:t>
            </a:r>
            <a:endParaRPr sz="1189">
              <a:latin typeface="Arial"/>
              <a:cs typeface="Arial"/>
            </a:endParaRPr>
          </a:p>
        </p:txBody>
      </p:sp>
    </p:spTree>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6"/>
            <a:ext cx="7398241" cy="1188466"/>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2896" marR="245347" indent="-228990">
              <a:lnSpc>
                <a:spcPts val="1387"/>
              </a:lnSpc>
              <a:spcBef>
                <a:spcPts val="575"/>
              </a:spcBef>
              <a:buClr>
                <a:srgbClr val="3333B2"/>
              </a:buClr>
              <a:buFont typeface="Arial"/>
              <a:buChar char="•"/>
              <a:tabLst>
                <a:tab pos="257929" algn="l"/>
              </a:tabLst>
            </a:pPr>
            <a:r>
              <a:rPr sz="1189" dirty="0">
                <a:latin typeface="Arial"/>
                <a:cs typeface="Arial"/>
              </a:rPr>
              <a:t>What</a:t>
            </a:r>
            <a:r>
              <a:rPr sz="1189" spc="89" dirty="0">
                <a:latin typeface="Arial"/>
                <a:cs typeface="Arial"/>
              </a:rPr>
              <a:t> </a:t>
            </a:r>
            <a:r>
              <a:rPr sz="1189" dirty="0">
                <a:latin typeface="Arial"/>
                <a:cs typeface="Arial"/>
              </a:rPr>
              <a:t>am</a:t>
            </a:r>
            <a:r>
              <a:rPr sz="1189" spc="99" dirty="0">
                <a:latin typeface="Arial"/>
                <a:cs typeface="Arial"/>
              </a:rPr>
              <a:t> </a:t>
            </a:r>
            <a:r>
              <a:rPr sz="1189" dirty="0">
                <a:latin typeface="Arial"/>
                <a:cs typeface="Arial"/>
              </a:rPr>
              <a:t>I</a:t>
            </a:r>
            <a:r>
              <a:rPr sz="1189" spc="99" dirty="0">
                <a:latin typeface="Arial"/>
                <a:cs typeface="Arial"/>
              </a:rPr>
              <a:t> </a:t>
            </a:r>
            <a:r>
              <a:rPr sz="1189" dirty="0">
                <a:latin typeface="Arial"/>
                <a:cs typeface="Arial"/>
              </a:rPr>
              <a:t>trying</a:t>
            </a:r>
            <a:r>
              <a:rPr sz="1189" spc="99" dirty="0">
                <a:latin typeface="Arial"/>
                <a:cs typeface="Arial"/>
              </a:rPr>
              <a:t> </a:t>
            </a:r>
            <a:r>
              <a:rPr sz="1189" dirty="0">
                <a:latin typeface="Arial"/>
                <a:cs typeface="Arial"/>
              </a:rPr>
              <a:t>to</a:t>
            </a:r>
            <a:r>
              <a:rPr sz="1189" spc="9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words</a:t>
            </a:r>
            <a:r>
              <a:rPr sz="1189" spc="99" dirty="0">
                <a:latin typeface="Arial"/>
                <a:cs typeface="Arial"/>
              </a:rPr>
              <a:t> </a:t>
            </a:r>
            <a:r>
              <a:rPr sz="1189" dirty="0">
                <a:latin typeface="Arial"/>
                <a:cs typeface="Arial"/>
              </a:rPr>
              <a:t>will</a:t>
            </a:r>
            <a:r>
              <a:rPr sz="1189" spc="99" dirty="0">
                <a:latin typeface="Arial"/>
                <a:cs typeface="Arial"/>
              </a:rPr>
              <a:t> </a:t>
            </a:r>
            <a:r>
              <a:rPr sz="1189" spc="-69" dirty="0">
                <a:latin typeface="Arial"/>
                <a:cs typeface="Arial"/>
              </a:rPr>
              <a:t>express</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99" dirty="0">
                <a:latin typeface="Arial"/>
                <a:cs typeface="Arial"/>
              </a:rPr>
              <a:t> </a:t>
            </a:r>
            <a:r>
              <a:rPr sz="1189" dirty="0">
                <a:latin typeface="Arial"/>
                <a:cs typeface="Arial"/>
              </a:rPr>
              <a:t>or</a:t>
            </a:r>
            <a:r>
              <a:rPr sz="1189" spc="99" dirty="0">
                <a:latin typeface="Arial"/>
                <a:cs typeface="Arial"/>
              </a:rPr>
              <a:t> </a:t>
            </a:r>
            <a:r>
              <a:rPr sz="1189" dirty="0">
                <a:latin typeface="Arial"/>
                <a:cs typeface="Arial"/>
              </a:rPr>
              <a:t>idiom</a:t>
            </a:r>
            <a:r>
              <a:rPr sz="1189" spc="89" dirty="0">
                <a:latin typeface="Arial"/>
                <a:cs typeface="Arial"/>
              </a:rPr>
              <a:t> </a:t>
            </a:r>
            <a:r>
              <a:rPr sz="1189" dirty="0">
                <a:latin typeface="Arial"/>
                <a:cs typeface="Arial"/>
              </a:rPr>
              <a:t>will</a:t>
            </a:r>
            <a:r>
              <a:rPr sz="1189" spc="9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99" dirty="0">
                <a:latin typeface="Arial"/>
                <a:cs typeface="Arial"/>
              </a:rPr>
              <a:t> </a:t>
            </a:r>
            <a:r>
              <a:rPr sz="1189" spc="-40" dirty="0">
                <a:latin typeface="Arial"/>
                <a:cs typeface="Arial"/>
              </a:rPr>
              <a:t>clearer?</a:t>
            </a:r>
            <a:r>
              <a:rPr sz="1189" spc="99" dirty="0">
                <a:latin typeface="Arial"/>
                <a:cs typeface="Arial"/>
              </a:rPr>
              <a:t> </a:t>
            </a:r>
            <a:r>
              <a:rPr sz="1189" dirty="0">
                <a:latin typeface="Arial"/>
                <a:cs typeface="Arial"/>
              </a:rPr>
              <a:t>Is</a:t>
            </a:r>
            <a:r>
              <a:rPr sz="1189" spc="99" dirty="0">
                <a:latin typeface="Arial"/>
                <a:cs typeface="Arial"/>
              </a:rPr>
              <a:t> </a:t>
            </a:r>
            <a:r>
              <a:rPr sz="1189" spc="-40" dirty="0">
                <a:latin typeface="Arial"/>
                <a:cs typeface="Arial"/>
              </a:rPr>
              <a:t>this</a:t>
            </a:r>
            <a:r>
              <a:rPr sz="1189" spc="991" dirty="0">
                <a:latin typeface="Arial"/>
                <a:cs typeface="Arial"/>
              </a:rPr>
              <a:t> 	</a:t>
            </a:r>
            <a:r>
              <a:rPr sz="1189" spc="-20" dirty="0">
                <a:latin typeface="Arial"/>
                <a:cs typeface="Arial"/>
              </a:rPr>
              <a:t>image</a:t>
            </a:r>
            <a:r>
              <a:rPr sz="1189" spc="59" dirty="0">
                <a:latin typeface="Arial"/>
                <a:cs typeface="Arial"/>
              </a:rPr>
              <a:t> </a:t>
            </a:r>
            <a:r>
              <a:rPr sz="1189" spc="-20" dirty="0">
                <a:latin typeface="Arial"/>
                <a:cs typeface="Arial"/>
              </a:rPr>
              <a:t>fresh</a:t>
            </a:r>
            <a:r>
              <a:rPr sz="1189" spc="69" dirty="0">
                <a:latin typeface="Arial"/>
                <a:cs typeface="Arial"/>
              </a:rPr>
              <a:t> </a:t>
            </a:r>
            <a:r>
              <a:rPr sz="1189" spc="-40" dirty="0">
                <a:latin typeface="Arial"/>
                <a:cs typeface="Arial"/>
              </a:rPr>
              <a:t>enough</a:t>
            </a:r>
            <a:r>
              <a:rPr sz="1189" spc="69" dirty="0">
                <a:latin typeface="Arial"/>
                <a:cs typeface="Arial"/>
              </a:rPr>
              <a:t> </a:t>
            </a:r>
            <a:r>
              <a:rPr sz="1189" dirty="0">
                <a:latin typeface="Arial"/>
                <a:cs typeface="Arial"/>
              </a:rPr>
              <a:t>to</a:t>
            </a:r>
            <a:r>
              <a:rPr sz="1189" spc="69" dirty="0">
                <a:latin typeface="Arial"/>
                <a:cs typeface="Arial"/>
              </a:rPr>
              <a:t> </a:t>
            </a:r>
            <a:r>
              <a:rPr sz="1189" spc="-40" dirty="0">
                <a:latin typeface="Arial"/>
                <a:cs typeface="Arial"/>
              </a:rPr>
              <a:t>have</a:t>
            </a:r>
            <a:r>
              <a:rPr sz="1189"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effect?</a:t>
            </a:r>
            <a:r>
              <a:rPr sz="1189" spc="69" dirty="0">
                <a:latin typeface="Arial"/>
                <a:cs typeface="Arial"/>
              </a:rPr>
              <a:t> </a:t>
            </a:r>
            <a:r>
              <a:rPr sz="1189" dirty="0">
                <a:latin typeface="Arial"/>
                <a:cs typeface="Arial"/>
              </a:rPr>
              <a:t>...But</a:t>
            </a:r>
            <a:r>
              <a:rPr sz="1189" spc="69" dirty="0">
                <a:latin typeface="Arial"/>
                <a:cs typeface="Arial"/>
              </a:rPr>
              <a:t> </a:t>
            </a:r>
            <a:r>
              <a:rPr sz="1189" dirty="0">
                <a:latin typeface="Arial"/>
                <a:cs typeface="Arial"/>
              </a:rPr>
              <a:t>you</a:t>
            </a:r>
            <a:r>
              <a:rPr sz="1189" spc="69" dirty="0">
                <a:latin typeface="Arial"/>
                <a:cs typeface="Arial"/>
              </a:rPr>
              <a:t> </a:t>
            </a:r>
            <a:r>
              <a:rPr sz="1189" spc="-20" dirty="0">
                <a:latin typeface="Arial"/>
                <a:cs typeface="Arial"/>
              </a:rPr>
              <a:t>are</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obliged</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go</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all</a:t>
            </a:r>
            <a:r>
              <a:rPr sz="1189" spc="69" dirty="0">
                <a:latin typeface="Arial"/>
                <a:cs typeface="Arial"/>
              </a:rPr>
              <a:t> </a:t>
            </a:r>
            <a:r>
              <a:rPr sz="1189" dirty="0">
                <a:latin typeface="Arial"/>
                <a:cs typeface="Arial"/>
              </a:rPr>
              <a:t>this</a:t>
            </a:r>
            <a:r>
              <a:rPr sz="1189" spc="69" dirty="0">
                <a:latin typeface="Arial"/>
                <a:cs typeface="Arial"/>
              </a:rPr>
              <a:t> </a:t>
            </a:r>
            <a:r>
              <a:rPr sz="1189" spc="-20" dirty="0">
                <a:latin typeface="Arial"/>
                <a:cs typeface="Arial"/>
              </a:rPr>
              <a:t>trouble.</a:t>
            </a:r>
            <a:endParaRPr sz="1189">
              <a:latin typeface="Arial"/>
              <a:cs typeface="Arial"/>
            </a:endParaRPr>
          </a:p>
        </p:txBody>
      </p:sp>
    </p:spTree>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6"/>
            <a:ext cx="7398241" cy="1368002"/>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2896" marR="39004" indent="-228990">
              <a:lnSpc>
                <a:spcPts val="1387"/>
              </a:lnSpc>
              <a:spcBef>
                <a:spcPts val="575"/>
              </a:spcBef>
              <a:buClr>
                <a:srgbClr val="3333B2"/>
              </a:buClr>
              <a:buFont typeface="Arial"/>
              <a:buChar char="•"/>
              <a:tabLst>
                <a:tab pos="257929" algn="l"/>
              </a:tabLst>
            </a:pPr>
            <a:r>
              <a:rPr sz="1189" dirty="0">
                <a:latin typeface="Arial"/>
                <a:cs typeface="Arial"/>
              </a:rPr>
              <a:t>What</a:t>
            </a:r>
            <a:r>
              <a:rPr sz="1189" spc="89" dirty="0">
                <a:latin typeface="Arial"/>
                <a:cs typeface="Arial"/>
              </a:rPr>
              <a:t> </a:t>
            </a:r>
            <a:r>
              <a:rPr sz="1189" dirty="0">
                <a:latin typeface="Arial"/>
                <a:cs typeface="Arial"/>
              </a:rPr>
              <a:t>am</a:t>
            </a:r>
            <a:r>
              <a:rPr sz="1189" spc="99" dirty="0">
                <a:latin typeface="Arial"/>
                <a:cs typeface="Arial"/>
              </a:rPr>
              <a:t> </a:t>
            </a:r>
            <a:r>
              <a:rPr sz="1189" dirty="0">
                <a:latin typeface="Arial"/>
                <a:cs typeface="Arial"/>
              </a:rPr>
              <a:t>I</a:t>
            </a:r>
            <a:r>
              <a:rPr sz="1189" spc="99" dirty="0">
                <a:latin typeface="Arial"/>
                <a:cs typeface="Arial"/>
              </a:rPr>
              <a:t> </a:t>
            </a:r>
            <a:r>
              <a:rPr sz="1189" dirty="0">
                <a:latin typeface="Arial"/>
                <a:cs typeface="Arial"/>
              </a:rPr>
              <a:t>trying</a:t>
            </a:r>
            <a:r>
              <a:rPr sz="1189" spc="99" dirty="0">
                <a:latin typeface="Arial"/>
                <a:cs typeface="Arial"/>
              </a:rPr>
              <a:t> </a:t>
            </a:r>
            <a:r>
              <a:rPr sz="1189" dirty="0">
                <a:latin typeface="Arial"/>
                <a:cs typeface="Arial"/>
              </a:rPr>
              <a:t>to</a:t>
            </a:r>
            <a:r>
              <a:rPr sz="1189" spc="9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words</a:t>
            </a:r>
            <a:r>
              <a:rPr sz="1189" spc="99" dirty="0">
                <a:latin typeface="Arial"/>
                <a:cs typeface="Arial"/>
              </a:rPr>
              <a:t> </a:t>
            </a:r>
            <a:r>
              <a:rPr sz="1189" dirty="0">
                <a:latin typeface="Arial"/>
                <a:cs typeface="Arial"/>
              </a:rPr>
              <a:t>will</a:t>
            </a:r>
            <a:r>
              <a:rPr sz="1189" spc="99" dirty="0">
                <a:latin typeface="Arial"/>
                <a:cs typeface="Arial"/>
              </a:rPr>
              <a:t> </a:t>
            </a:r>
            <a:r>
              <a:rPr sz="1189" spc="-69" dirty="0">
                <a:latin typeface="Arial"/>
                <a:cs typeface="Arial"/>
              </a:rPr>
              <a:t>express</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99" dirty="0">
                <a:latin typeface="Arial"/>
                <a:cs typeface="Arial"/>
              </a:rPr>
              <a:t> </a:t>
            </a:r>
            <a:r>
              <a:rPr sz="1189" dirty="0">
                <a:latin typeface="Arial"/>
                <a:cs typeface="Arial"/>
              </a:rPr>
              <a:t>or</a:t>
            </a:r>
            <a:r>
              <a:rPr sz="1189" spc="99" dirty="0">
                <a:latin typeface="Arial"/>
                <a:cs typeface="Arial"/>
              </a:rPr>
              <a:t> </a:t>
            </a:r>
            <a:r>
              <a:rPr sz="1189" dirty="0">
                <a:latin typeface="Arial"/>
                <a:cs typeface="Arial"/>
              </a:rPr>
              <a:t>idiom</a:t>
            </a:r>
            <a:r>
              <a:rPr sz="1189" spc="89" dirty="0">
                <a:latin typeface="Arial"/>
                <a:cs typeface="Arial"/>
              </a:rPr>
              <a:t> </a:t>
            </a:r>
            <a:r>
              <a:rPr sz="1189" dirty="0">
                <a:latin typeface="Arial"/>
                <a:cs typeface="Arial"/>
              </a:rPr>
              <a:t>will</a:t>
            </a:r>
            <a:r>
              <a:rPr sz="1189" spc="9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99" dirty="0">
                <a:latin typeface="Arial"/>
                <a:cs typeface="Arial"/>
              </a:rPr>
              <a:t> </a:t>
            </a:r>
            <a:r>
              <a:rPr sz="1189" spc="-40" dirty="0">
                <a:latin typeface="Arial"/>
                <a:cs typeface="Arial"/>
              </a:rPr>
              <a:t>clearer?</a:t>
            </a:r>
            <a:r>
              <a:rPr sz="1189" spc="99" dirty="0">
                <a:latin typeface="Arial"/>
                <a:cs typeface="Arial"/>
              </a:rPr>
              <a:t> </a:t>
            </a:r>
            <a:r>
              <a:rPr sz="1189" dirty="0">
                <a:latin typeface="Arial"/>
                <a:cs typeface="Arial"/>
              </a:rPr>
              <a:t>Is</a:t>
            </a:r>
            <a:r>
              <a:rPr sz="1189" spc="99" dirty="0">
                <a:latin typeface="Arial"/>
                <a:cs typeface="Arial"/>
              </a:rPr>
              <a:t> </a:t>
            </a:r>
            <a:r>
              <a:rPr sz="1189" spc="-40" dirty="0">
                <a:latin typeface="Arial"/>
                <a:cs typeface="Arial"/>
              </a:rPr>
              <a:t>this</a:t>
            </a:r>
            <a:r>
              <a:rPr sz="1189" spc="991" dirty="0">
                <a:latin typeface="Arial"/>
                <a:cs typeface="Arial"/>
              </a:rPr>
              <a:t> 	</a:t>
            </a:r>
            <a:r>
              <a:rPr sz="1189" spc="-20" dirty="0">
                <a:latin typeface="Arial"/>
                <a:cs typeface="Arial"/>
              </a:rPr>
              <a:t>image</a:t>
            </a:r>
            <a:r>
              <a:rPr sz="1189" spc="50" dirty="0">
                <a:latin typeface="Arial"/>
                <a:cs typeface="Arial"/>
              </a:rPr>
              <a:t> </a:t>
            </a:r>
            <a:r>
              <a:rPr sz="1189" spc="-20" dirty="0">
                <a:latin typeface="Arial"/>
                <a:cs typeface="Arial"/>
              </a:rPr>
              <a:t>fresh</a:t>
            </a:r>
            <a:r>
              <a:rPr sz="1189" spc="59" dirty="0">
                <a:latin typeface="Arial"/>
                <a:cs typeface="Arial"/>
              </a:rPr>
              <a:t> </a:t>
            </a:r>
            <a:r>
              <a:rPr sz="1189" spc="-40" dirty="0">
                <a:latin typeface="Arial"/>
                <a:cs typeface="Arial"/>
              </a:rPr>
              <a:t>enough</a:t>
            </a:r>
            <a:r>
              <a:rPr sz="1189" spc="59" dirty="0">
                <a:latin typeface="Arial"/>
                <a:cs typeface="Arial"/>
              </a:rPr>
              <a:t> </a:t>
            </a:r>
            <a:r>
              <a:rPr sz="1189" dirty="0">
                <a:latin typeface="Arial"/>
                <a:cs typeface="Arial"/>
              </a:rPr>
              <a:t>to</a:t>
            </a:r>
            <a:r>
              <a:rPr sz="1189" spc="50" dirty="0">
                <a:latin typeface="Arial"/>
                <a:cs typeface="Arial"/>
              </a:rPr>
              <a:t> </a:t>
            </a:r>
            <a:r>
              <a:rPr sz="1189" spc="-40" dirty="0">
                <a:latin typeface="Arial"/>
                <a:cs typeface="Arial"/>
              </a:rPr>
              <a:t>have</a:t>
            </a:r>
            <a:r>
              <a:rPr sz="1189" spc="59" dirty="0">
                <a:latin typeface="Arial"/>
                <a:cs typeface="Arial"/>
              </a:rPr>
              <a:t> </a:t>
            </a:r>
            <a:r>
              <a:rPr sz="1189" dirty="0">
                <a:latin typeface="Arial"/>
                <a:cs typeface="Arial"/>
              </a:rPr>
              <a:t>an</a:t>
            </a:r>
            <a:r>
              <a:rPr sz="1189" spc="59" dirty="0">
                <a:latin typeface="Arial"/>
                <a:cs typeface="Arial"/>
              </a:rPr>
              <a:t> </a:t>
            </a:r>
            <a:r>
              <a:rPr sz="1189" dirty="0">
                <a:latin typeface="Arial"/>
                <a:cs typeface="Arial"/>
              </a:rPr>
              <a:t>effect?</a:t>
            </a:r>
            <a:r>
              <a:rPr sz="1189" spc="50" dirty="0">
                <a:latin typeface="Arial"/>
                <a:cs typeface="Arial"/>
              </a:rPr>
              <a:t> </a:t>
            </a:r>
            <a:r>
              <a:rPr sz="1189" dirty="0">
                <a:latin typeface="Arial"/>
                <a:cs typeface="Arial"/>
              </a:rPr>
              <a:t>...But</a:t>
            </a:r>
            <a:r>
              <a:rPr sz="1189" spc="59" dirty="0">
                <a:latin typeface="Arial"/>
                <a:cs typeface="Arial"/>
              </a:rPr>
              <a:t> </a:t>
            </a:r>
            <a:r>
              <a:rPr sz="1189" dirty="0">
                <a:latin typeface="Arial"/>
                <a:cs typeface="Arial"/>
              </a:rPr>
              <a:t>you</a:t>
            </a:r>
            <a:r>
              <a:rPr sz="1189" spc="59" dirty="0">
                <a:latin typeface="Arial"/>
                <a:cs typeface="Arial"/>
              </a:rPr>
              <a:t> </a:t>
            </a:r>
            <a:r>
              <a:rPr sz="1189" spc="-20" dirty="0">
                <a:latin typeface="Arial"/>
                <a:cs typeface="Arial"/>
              </a:rPr>
              <a:t>are</a:t>
            </a:r>
            <a:r>
              <a:rPr sz="1189" spc="50" dirty="0">
                <a:latin typeface="Arial"/>
                <a:cs typeface="Arial"/>
              </a:rPr>
              <a:t> </a:t>
            </a:r>
            <a:r>
              <a:rPr sz="1189" dirty="0">
                <a:latin typeface="Arial"/>
                <a:cs typeface="Arial"/>
              </a:rPr>
              <a:t>not</a:t>
            </a:r>
            <a:r>
              <a:rPr sz="1189" spc="59" dirty="0">
                <a:latin typeface="Arial"/>
                <a:cs typeface="Arial"/>
              </a:rPr>
              <a:t> </a:t>
            </a:r>
            <a:r>
              <a:rPr sz="1189" spc="-20" dirty="0">
                <a:latin typeface="Arial"/>
                <a:cs typeface="Arial"/>
              </a:rPr>
              <a:t>obliged</a:t>
            </a:r>
            <a:r>
              <a:rPr sz="1189" spc="59" dirty="0">
                <a:latin typeface="Arial"/>
                <a:cs typeface="Arial"/>
              </a:rPr>
              <a:t> </a:t>
            </a:r>
            <a:r>
              <a:rPr sz="1189" dirty="0">
                <a:latin typeface="Arial"/>
                <a:cs typeface="Arial"/>
              </a:rPr>
              <a:t>to</a:t>
            </a:r>
            <a:r>
              <a:rPr sz="1189" spc="50" dirty="0">
                <a:latin typeface="Arial"/>
                <a:cs typeface="Arial"/>
              </a:rPr>
              <a:t> </a:t>
            </a:r>
            <a:r>
              <a:rPr sz="1189" dirty="0">
                <a:latin typeface="Arial"/>
                <a:cs typeface="Arial"/>
              </a:rPr>
              <a:t>go</a:t>
            </a:r>
            <a:r>
              <a:rPr sz="1189" spc="59" dirty="0">
                <a:latin typeface="Arial"/>
                <a:cs typeface="Arial"/>
              </a:rPr>
              <a:t> </a:t>
            </a:r>
            <a:r>
              <a:rPr sz="1189" dirty="0">
                <a:latin typeface="Arial"/>
                <a:cs typeface="Arial"/>
              </a:rPr>
              <a:t>to</a:t>
            </a:r>
            <a:r>
              <a:rPr sz="1189" spc="59" dirty="0">
                <a:latin typeface="Arial"/>
                <a:cs typeface="Arial"/>
              </a:rPr>
              <a:t> </a:t>
            </a:r>
            <a:r>
              <a:rPr sz="1189" dirty="0">
                <a:latin typeface="Arial"/>
                <a:cs typeface="Arial"/>
              </a:rPr>
              <a:t>all</a:t>
            </a:r>
            <a:r>
              <a:rPr sz="1189" spc="50" dirty="0">
                <a:latin typeface="Arial"/>
                <a:cs typeface="Arial"/>
              </a:rPr>
              <a:t> </a:t>
            </a:r>
            <a:r>
              <a:rPr sz="1189" dirty="0">
                <a:latin typeface="Arial"/>
                <a:cs typeface="Arial"/>
              </a:rPr>
              <a:t>this</a:t>
            </a:r>
            <a:r>
              <a:rPr sz="1189" spc="59" dirty="0">
                <a:latin typeface="Arial"/>
                <a:cs typeface="Arial"/>
              </a:rPr>
              <a:t> </a:t>
            </a:r>
            <a:r>
              <a:rPr sz="1189" dirty="0">
                <a:latin typeface="Arial"/>
                <a:cs typeface="Arial"/>
              </a:rPr>
              <a:t>trouble.</a:t>
            </a:r>
            <a:r>
              <a:rPr sz="1189" spc="59"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can</a:t>
            </a:r>
            <a:r>
              <a:rPr sz="1189" spc="59" dirty="0">
                <a:latin typeface="Arial"/>
                <a:cs typeface="Arial"/>
              </a:rPr>
              <a:t> </a:t>
            </a:r>
            <a:r>
              <a:rPr sz="1189" dirty="0">
                <a:latin typeface="Arial"/>
                <a:cs typeface="Arial"/>
              </a:rPr>
              <a:t>shirk</a:t>
            </a:r>
            <a:r>
              <a:rPr sz="1189" spc="59" dirty="0">
                <a:latin typeface="Arial"/>
                <a:cs typeface="Arial"/>
              </a:rPr>
              <a:t> </a:t>
            </a:r>
            <a:r>
              <a:rPr sz="1189" spc="-50" dirty="0">
                <a:latin typeface="Arial"/>
                <a:cs typeface="Arial"/>
              </a:rPr>
              <a:t>it</a:t>
            </a:r>
            <a:r>
              <a:rPr sz="1189" spc="991" dirty="0">
                <a:latin typeface="Arial"/>
                <a:cs typeface="Arial"/>
              </a:rPr>
              <a:t> 	</a:t>
            </a:r>
            <a:r>
              <a:rPr sz="1189" dirty="0">
                <a:latin typeface="Arial"/>
                <a:cs typeface="Arial"/>
              </a:rPr>
              <a:t>by</a:t>
            </a:r>
            <a:r>
              <a:rPr sz="1189" spc="50" dirty="0">
                <a:latin typeface="Arial"/>
                <a:cs typeface="Arial"/>
              </a:rPr>
              <a:t> </a:t>
            </a:r>
            <a:r>
              <a:rPr sz="1189" dirty="0">
                <a:latin typeface="Arial"/>
                <a:cs typeface="Arial"/>
              </a:rPr>
              <a:t>simply</a:t>
            </a:r>
            <a:r>
              <a:rPr sz="1189" spc="50" dirty="0">
                <a:latin typeface="Arial"/>
                <a:cs typeface="Arial"/>
              </a:rPr>
              <a:t> </a:t>
            </a:r>
            <a:r>
              <a:rPr sz="1189" dirty="0">
                <a:latin typeface="Arial"/>
                <a:cs typeface="Arial"/>
              </a:rPr>
              <a:t>throwing</a:t>
            </a:r>
            <a:r>
              <a:rPr sz="1189" spc="50" dirty="0">
                <a:latin typeface="Arial"/>
                <a:cs typeface="Arial"/>
              </a:rPr>
              <a:t> </a:t>
            </a:r>
            <a:r>
              <a:rPr sz="1189" dirty="0">
                <a:latin typeface="Arial"/>
                <a:cs typeface="Arial"/>
              </a:rPr>
              <a:t>your</a:t>
            </a:r>
            <a:r>
              <a:rPr sz="1189" spc="50" dirty="0">
                <a:latin typeface="Arial"/>
                <a:cs typeface="Arial"/>
              </a:rPr>
              <a:t> </a:t>
            </a:r>
            <a:r>
              <a:rPr sz="1189" dirty="0">
                <a:latin typeface="Arial"/>
                <a:cs typeface="Arial"/>
              </a:rPr>
              <a:t>mind</a:t>
            </a:r>
            <a:r>
              <a:rPr sz="1189" spc="50" dirty="0">
                <a:latin typeface="Arial"/>
                <a:cs typeface="Arial"/>
              </a:rPr>
              <a:t> </a:t>
            </a:r>
            <a:r>
              <a:rPr sz="1189" spc="-20" dirty="0">
                <a:latin typeface="Arial"/>
                <a:cs typeface="Arial"/>
              </a:rPr>
              <a:t>open</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letting</a:t>
            </a:r>
            <a:r>
              <a:rPr sz="1189" spc="50" dirty="0">
                <a:latin typeface="Arial"/>
                <a:cs typeface="Arial"/>
              </a:rPr>
              <a:t> </a:t>
            </a:r>
            <a:r>
              <a:rPr sz="1189" dirty="0">
                <a:latin typeface="Arial"/>
                <a:cs typeface="Arial"/>
              </a:rPr>
              <a:t>the</a:t>
            </a:r>
            <a:r>
              <a:rPr sz="1189" spc="50" dirty="0">
                <a:latin typeface="Arial"/>
                <a:cs typeface="Arial"/>
              </a:rPr>
              <a:t> </a:t>
            </a:r>
            <a:r>
              <a:rPr sz="1189" spc="-50" dirty="0">
                <a:latin typeface="Arial"/>
                <a:cs typeface="Arial"/>
              </a:rPr>
              <a:t>ready-</a:t>
            </a:r>
            <a:r>
              <a:rPr sz="1189" spc="-20" dirty="0">
                <a:latin typeface="Arial"/>
                <a:cs typeface="Arial"/>
              </a:rPr>
              <a:t>made</a:t>
            </a:r>
            <a:r>
              <a:rPr sz="1189" spc="50" dirty="0">
                <a:latin typeface="Arial"/>
                <a:cs typeface="Arial"/>
              </a:rPr>
              <a:t> </a:t>
            </a:r>
            <a:r>
              <a:rPr sz="1189" spc="-59" dirty="0">
                <a:latin typeface="Arial"/>
                <a:cs typeface="Arial"/>
              </a:rPr>
              <a:t>phrases</a:t>
            </a:r>
            <a:r>
              <a:rPr sz="1189" spc="50" dirty="0">
                <a:latin typeface="Arial"/>
                <a:cs typeface="Arial"/>
              </a:rPr>
              <a:t> </a:t>
            </a:r>
            <a:r>
              <a:rPr sz="1189" spc="-20" dirty="0">
                <a:latin typeface="Arial"/>
                <a:cs typeface="Arial"/>
              </a:rPr>
              <a:t>come</a:t>
            </a:r>
            <a:r>
              <a:rPr sz="1189" spc="59" dirty="0">
                <a:latin typeface="Arial"/>
                <a:cs typeface="Arial"/>
              </a:rPr>
              <a:t> </a:t>
            </a:r>
            <a:r>
              <a:rPr sz="1189" spc="-20" dirty="0">
                <a:latin typeface="Arial"/>
                <a:cs typeface="Arial"/>
              </a:rPr>
              <a:t>crowding</a:t>
            </a:r>
            <a:r>
              <a:rPr sz="1189" spc="50" dirty="0">
                <a:latin typeface="Arial"/>
                <a:cs typeface="Arial"/>
              </a:rPr>
              <a:t> </a:t>
            </a:r>
            <a:r>
              <a:rPr sz="1189" spc="-50" dirty="0">
                <a:latin typeface="Arial"/>
                <a:cs typeface="Arial"/>
              </a:rPr>
              <a:t>in.</a:t>
            </a:r>
            <a:endParaRPr sz="1189">
              <a:latin typeface="Arial"/>
              <a:cs typeface="Arial"/>
            </a:endParaRPr>
          </a:p>
        </p:txBody>
      </p:sp>
    </p:spTree>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3"/>
            <a:ext cx="7398241" cy="1547539"/>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2896" marR="39004" indent="-228990">
              <a:lnSpc>
                <a:spcPts val="1387"/>
              </a:lnSpc>
              <a:spcBef>
                <a:spcPts val="575"/>
              </a:spcBef>
              <a:buClr>
                <a:srgbClr val="3333B2"/>
              </a:buClr>
              <a:buFont typeface="Arial"/>
              <a:buChar char="•"/>
              <a:tabLst>
                <a:tab pos="257929" algn="l"/>
              </a:tabLst>
            </a:pPr>
            <a:r>
              <a:rPr sz="1189" dirty="0">
                <a:latin typeface="Arial"/>
                <a:cs typeface="Arial"/>
              </a:rPr>
              <a:t>What</a:t>
            </a:r>
            <a:r>
              <a:rPr sz="1189" spc="89" dirty="0">
                <a:latin typeface="Arial"/>
                <a:cs typeface="Arial"/>
              </a:rPr>
              <a:t> </a:t>
            </a:r>
            <a:r>
              <a:rPr sz="1189" dirty="0">
                <a:latin typeface="Arial"/>
                <a:cs typeface="Arial"/>
              </a:rPr>
              <a:t>am</a:t>
            </a:r>
            <a:r>
              <a:rPr sz="1189" spc="99" dirty="0">
                <a:latin typeface="Arial"/>
                <a:cs typeface="Arial"/>
              </a:rPr>
              <a:t> </a:t>
            </a:r>
            <a:r>
              <a:rPr sz="1189" dirty="0">
                <a:latin typeface="Arial"/>
                <a:cs typeface="Arial"/>
              </a:rPr>
              <a:t>I</a:t>
            </a:r>
            <a:r>
              <a:rPr sz="1189" spc="99" dirty="0">
                <a:latin typeface="Arial"/>
                <a:cs typeface="Arial"/>
              </a:rPr>
              <a:t> </a:t>
            </a:r>
            <a:r>
              <a:rPr sz="1189" dirty="0">
                <a:latin typeface="Arial"/>
                <a:cs typeface="Arial"/>
              </a:rPr>
              <a:t>trying</a:t>
            </a:r>
            <a:r>
              <a:rPr sz="1189" spc="99" dirty="0">
                <a:latin typeface="Arial"/>
                <a:cs typeface="Arial"/>
              </a:rPr>
              <a:t> </a:t>
            </a:r>
            <a:r>
              <a:rPr sz="1189" dirty="0">
                <a:latin typeface="Arial"/>
                <a:cs typeface="Arial"/>
              </a:rPr>
              <a:t>to</a:t>
            </a:r>
            <a:r>
              <a:rPr sz="1189" spc="9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words</a:t>
            </a:r>
            <a:r>
              <a:rPr sz="1189" spc="99" dirty="0">
                <a:latin typeface="Arial"/>
                <a:cs typeface="Arial"/>
              </a:rPr>
              <a:t> </a:t>
            </a:r>
            <a:r>
              <a:rPr sz="1189" dirty="0">
                <a:latin typeface="Arial"/>
                <a:cs typeface="Arial"/>
              </a:rPr>
              <a:t>will</a:t>
            </a:r>
            <a:r>
              <a:rPr sz="1189" spc="99" dirty="0">
                <a:latin typeface="Arial"/>
                <a:cs typeface="Arial"/>
              </a:rPr>
              <a:t> </a:t>
            </a:r>
            <a:r>
              <a:rPr sz="1189" spc="-69" dirty="0">
                <a:latin typeface="Arial"/>
                <a:cs typeface="Arial"/>
              </a:rPr>
              <a:t>express</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99" dirty="0">
                <a:latin typeface="Arial"/>
                <a:cs typeface="Arial"/>
              </a:rPr>
              <a:t> </a:t>
            </a:r>
            <a:r>
              <a:rPr sz="1189" dirty="0">
                <a:latin typeface="Arial"/>
                <a:cs typeface="Arial"/>
              </a:rPr>
              <a:t>or</a:t>
            </a:r>
            <a:r>
              <a:rPr sz="1189" spc="99" dirty="0">
                <a:latin typeface="Arial"/>
                <a:cs typeface="Arial"/>
              </a:rPr>
              <a:t> </a:t>
            </a:r>
            <a:r>
              <a:rPr sz="1189" dirty="0">
                <a:latin typeface="Arial"/>
                <a:cs typeface="Arial"/>
              </a:rPr>
              <a:t>idiom</a:t>
            </a:r>
            <a:r>
              <a:rPr sz="1189" spc="89" dirty="0">
                <a:latin typeface="Arial"/>
                <a:cs typeface="Arial"/>
              </a:rPr>
              <a:t> </a:t>
            </a:r>
            <a:r>
              <a:rPr sz="1189" dirty="0">
                <a:latin typeface="Arial"/>
                <a:cs typeface="Arial"/>
              </a:rPr>
              <a:t>will</a:t>
            </a:r>
            <a:r>
              <a:rPr sz="1189" spc="9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99" dirty="0">
                <a:latin typeface="Arial"/>
                <a:cs typeface="Arial"/>
              </a:rPr>
              <a:t> </a:t>
            </a:r>
            <a:r>
              <a:rPr sz="1189" spc="-40" dirty="0">
                <a:latin typeface="Arial"/>
                <a:cs typeface="Arial"/>
              </a:rPr>
              <a:t>clearer?</a:t>
            </a:r>
            <a:r>
              <a:rPr sz="1189" spc="99" dirty="0">
                <a:latin typeface="Arial"/>
                <a:cs typeface="Arial"/>
              </a:rPr>
              <a:t> </a:t>
            </a:r>
            <a:r>
              <a:rPr sz="1189" dirty="0">
                <a:latin typeface="Arial"/>
                <a:cs typeface="Arial"/>
              </a:rPr>
              <a:t>Is</a:t>
            </a:r>
            <a:r>
              <a:rPr sz="1189" spc="99" dirty="0">
                <a:latin typeface="Arial"/>
                <a:cs typeface="Arial"/>
              </a:rPr>
              <a:t> </a:t>
            </a:r>
            <a:r>
              <a:rPr sz="1189" spc="-40" dirty="0">
                <a:latin typeface="Arial"/>
                <a:cs typeface="Arial"/>
              </a:rPr>
              <a:t>this</a:t>
            </a:r>
            <a:r>
              <a:rPr sz="1189" spc="991" dirty="0">
                <a:latin typeface="Arial"/>
                <a:cs typeface="Arial"/>
              </a:rPr>
              <a:t> 	</a:t>
            </a:r>
            <a:r>
              <a:rPr sz="1189" spc="-20" dirty="0">
                <a:latin typeface="Arial"/>
                <a:cs typeface="Arial"/>
              </a:rPr>
              <a:t>image</a:t>
            </a:r>
            <a:r>
              <a:rPr sz="1189" spc="50" dirty="0">
                <a:latin typeface="Arial"/>
                <a:cs typeface="Arial"/>
              </a:rPr>
              <a:t> </a:t>
            </a:r>
            <a:r>
              <a:rPr sz="1189" spc="-20" dirty="0">
                <a:latin typeface="Arial"/>
                <a:cs typeface="Arial"/>
              </a:rPr>
              <a:t>fresh</a:t>
            </a:r>
            <a:r>
              <a:rPr sz="1189" spc="59" dirty="0">
                <a:latin typeface="Arial"/>
                <a:cs typeface="Arial"/>
              </a:rPr>
              <a:t> </a:t>
            </a:r>
            <a:r>
              <a:rPr sz="1189" spc="-40" dirty="0">
                <a:latin typeface="Arial"/>
                <a:cs typeface="Arial"/>
              </a:rPr>
              <a:t>enough</a:t>
            </a:r>
            <a:r>
              <a:rPr sz="1189" spc="59" dirty="0">
                <a:latin typeface="Arial"/>
                <a:cs typeface="Arial"/>
              </a:rPr>
              <a:t> </a:t>
            </a:r>
            <a:r>
              <a:rPr sz="1189" dirty="0">
                <a:latin typeface="Arial"/>
                <a:cs typeface="Arial"/>
              </a:rPr>
              <a:t>to</a:t>
            </a:r>
            <a:r>
              <a:rPr sz="1189" spc="50" dirty="0">
                <a:latin typeface="Arial"/>
                <a:cs typeface="Arial"/>
              </a:rPr>
              <a:t> </a:t>
            </a:r>
            <a:r>
              <a:rPr sz="1189" spc="-40" dirty="0">
                <a:latin typeface="Arial"/>
                <a:cs typeface="Arial"/>
              </a:rPr>
              <a:t>have</a:t>
            </a:r>
            <a:r>
              <a:rPr sz="1189" spc="59" dirty="0">
                <a:latin typeface="Arial"/>
                <a:cs typeface="Arial"/>
              </a:rPr>
              <a:t> </a:t>
            </a:r>
            <a:r>
              <a:rPr sz="1189" dirty="0">
                <a:latin typeface="Arial"/>
                <a:cs typeface="Arial"/>
              </a:rPr>
              <a:t>an</a:t>
            </a:r>
            <a:r>
              <a:rPr sz="1189" spc="59" dirty="0">
                <a:latin typeface="Arial"/>
                <a:cs typeface="Arial"/>
              </a:rPr>
              <a:t> </a:t>
            </a:r>
            <a:r>
              <a:rPr sz="1189" dirty="0">
                <a:latin typeface="Arial"/>
                <a:cs typeface="Arial"/>
              </a:rPr>
              <a:t>effect?</a:t>
            </a:r>
            <a:r>
              <a:rPr sz="1189" spc="50" dirty="0">
                <a:latin typeface="Arial"/>
                <a:cs typeface="Arial"/>
              </a:rPr>
              <a:t> </a:t>
            </a:r>
            <a:r>
              <a:rPr sz="1189" dirty="0">
                <a:latin typeface="Arial"/>
                <a:cs typeface="Arial"/>
              </a:rPr>
              <a:t>...But</a:t>
            </a:r>
            <a:r>
              <a:rPr sz="1189" spc="59" dirty="0">
                <a:latin typeface="Arial"/>
                <a:cs typeface="Arial"/>
              </a:rPr>
              <a:t> </a:t>
            </a:r>
            <a:r>
              <a:rPr sz="1189" dirty="0">
                <a:latin typeface="Arial"/>
                <a:cs typeface="Arial"/>
              </a:rPr>
              <a:t>you</a:t>
            </a:r>
            <a:r>
              <a:rPr sz="1189" spc="59" dirty="0">
                <a:latin typeface="Arial"/>
                <a:cs typeface="Arial"/>
              </a:rPr>
              <a:t> </a:t>
            </a:r>
            <a:r>
              <a:rPr sz="1189" spc="-20" dirty="0">
                <a:latin typeface="Arial"/>
                <a:cs typeface="Arial"/>
              </a:rPr>
              <a:t>are</a:t>
            </a:r>
            <a:r>
              <a:rPr sz="1189" spc="50" dirty="0">
                <a:latin typeface="Arial"/>
                <a:cs typeface="Arial"/>
              </a:rPr>
              <a:t> </a:t>
            </a:r>
            <a:r>
              <a:rPr sz="1189" dirty="0">
                <a:latin typeface="Arial"/>
                <a:cs typeface="Arial"/>
              </a:rPr>
              <a:t>not</a:t>
            </a:r>
            <a:r>
              <a:rPr sz="1189" spc="59" dirty="0">
                <a:latin typeface="Arial"/>
                <a:cs typeface="Arial"/>
              </a:rPr>
              <a:t> </a:t>
            </a:r>
            <a:r>
              <a:rPr sz="1189" spc="-20" dirty="0">
                <a:latin typeface="Arial"/>
                <a:cs typeface="Arial"/>
              </a:rPr>
              <a:t>obliged</a:t>
            </a:r>
            <a:r>
              <a:rPr sz="1189" spc="59" dirty="0">
                <a:latin typeface="Arial"/>
                <a:cs typeface="Arial"/>
              </a:rPr>
              <a:t> </a:t>
            </a:r>
            <a:r>
              <a:rPr sz="1189" dirty="0">
                <a:latin typeface="Arial"/>
                <a:cs typeface="Arial"/>
              </a:rPr>
              <a:t>to</a:t>
            </a:r>
            <a:r>
              <a:rPr sz="1189" spc="50" dirty="0">
                <a:latin typeface="Arial"/>
                <a:cs typeface="Arial"/>
              </a:rPr>
              <a:t> </a:t>
            </a:r>
            <a:r>
              <a:rPr sz="1189" dirty="0">
                <a:latin typeface="Arial"/>
                <a:cs typeface="Arial"/>
              </a:rPr>
              <a:t>go</a:t>
            </a:r>
            <a:r>
              <a:rPr sz="1189" spc="59" dirty="0">
                <a:latin typeface="Arial"/>
                <a:cs typeface="Arial"/>
              </a:rPr>
              <a:t> </a:t>
            </a:r>
            <a:r>
              <a:rPr sz="1189" dirty="0">
                <a:latin typeface="Arial"/>
                <a:cs typeface="Arial"/>
              </a:rPr>
              <a:t>to</a:t>
            </a:r>
            <a:r>
              <a:rPr sz="1189" spc="59" dirty="0">
                <a:latin typeface="Arial"/>
                <a:cs typeface="Arial"/>
              </a:rPr>
              <a:t> </a:t>
            </a:r>
            <a:r>
              <a:rPr sz="1189" dirty="0">
                <a:latin typeface="Arial"/>
                <a:cs typeface="Arial"/>
              </a:rPr>
              <a:t>all</a:t>
            </a:r>
            <a:r>
              <a:rPr sz="1189" spc="50" dirty="0">
                <a:latin typeface="Arial"/>
                <a:cs typeface="Arial"/>
              </a:rPr>
              <a:t> </a:t>
            </a:r>
            <a:r>
              <a:rPr sz="1189" dirty="0">
                <a:latin typeface="Arial"/>
                <a:cs typeface="Arial"/>
              </a:rPr>
              <a:t>this</a:t>
            </a:r>
            <a:r>
              <a:rPr sz="1189" spc="59" dirty="0">
                <a:latin typeface="Arial"/>
                <a:cs typeface="Arial"/>
              </a:rPr>
              <a:t> </a:t>
            </a:r>
            <a:r>
              <a:rPr sz="1189" dirty="0">
                <a:latin typeface="Arial"/>
                <a:cs typeface="Arial"/>
              </a:rPr>
              <a:t>trouble.</a:t>
            </a:r>
            <a:r>
              <a:rPr sz="1189" spc="59"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can</a:t>
            </a:r>
            <a:r>
              <a:rPr sz="1189" spc="59" dirty="0">
                <a:latin typeface="Arial"/>
                <a:cs typeface="Arial"/>
              </a:rPr>
              <a:t> </a:t>
            </a:r>
            <a:r>
              <a:rPr sz="1189" dirty="0">
                <a:latin typeface="Arial"/>
                <a:cs typeface="Arial"/>
              </a:rPr>
              <a:t>shirk</a:t>
            </a:r>
            <a:r>
              <a:rPr sz="1189" spc="59" dirty="0">
                <a:latin typeface="Arial"/>
                <a:cs typeface="Arial"/>
              </a:rPr>
              <a:t> </a:t>
            </a:r>
            <a:r>
              <a:rPr sz="1189" spc="-50" dirty="0">
                <a:latin typeface="Arial"/>
                <a:cs typeface="Arial"/>
              </a:rPr>
              <a:t>it</a:t>
            </a:r>
            <a:r>
              <a:rPr sz="1189" spc="991" dirty="0">
                <a:latin typeface="Arial"/>
                <a:cs typeface="Arial"/>
              </a:rPr>
              <a:t> 	</a:t>
            </a:r>
            <a:r>
              <a:rPr sz="1189" dirty="0">
                <a:latin typeface="Arial"/>
                <a:cs typeface="Arial"/>
              </a:rPr>
              <a:t>by</a:t>
            </a:r>
            <a:r>
              <a:rPr sz="1189" spc="30" dirty="0">
                <a:latin typeface="Arial"/>
                <a:cs typeface="Arial"/>
              </a:rPr>
              <a:t> </a:t>
            </a:r>
            <a:r>
              <a:rPr sz="1189" dirty="0">
                <a:latin typeface="Arial"/>
                <a:cs typeface="Arial"/>
              </a:rPr>
              <a:t>simply</a:t>
            </a:r>
            <a:r>
              <a:rPr sz="1189" spc="59" dirty="0">
                <a:latin typeface="Arial"/>
                <a:cs typeface="Arial"/>
              </a:rPr>
              <a:t> </a:t>
            </a:r>
            <a:r>
              <a:rPr sz="1189" dirty="0">
                <a:latin typeface="Arial"/>
                <a:cs typeface="Arial"/>
              </a:rPr>
              <a:t>throwing</a:t>
            </a:r>
            <a:r>
              <a:rPr sz="1189" spc="50" dirty="0">
                <a:latin typeface="Arial"/>
                <a:cs typeface="Arial"/>
              </a:rPr>
              <a:t> </a:t>
            </a:r>
            <a:r>
              <a:rPr sz="1189" dirty="0">
                <a:latin typeface="Arial"/>
                <a:cs typeface="Arial"/>
              </a:rPr>
              <a:t>your</a:t>
            </a:r>
            <a:r>
              <a:rPr sz="1189" spc="59" dirty="0">
                <a:latin typeface="Arial"/>
                <a:cs typeface="Arial"/>
              </a:rPr>
              <a:t> </a:t>
            </a:r>
            <a:r>
              <a:rPr sz="1189" dirty="0">
                <a:latin typeface="Arial"/>
                <a:cs typeface="Arial"/>
              </a:rPr>
              <a:t>mind</a:t>
            </a:r>
            <a:r>
              <a:rPr sz="1189" spc="59" dirty="0">
                <a:latin typeface="Arial"/>
                <a:cs typeface="Arial"/>
              </a:rPr>
              <a:t> </a:t>
            </a:r>
            <a:r>
              <a:rPr sz="1189" spc="-20" dirty="0">
                <a:latin typeface="Arial"/>
                <a:cs typeface="Arial"/>
              </a:rPr>
              <a:t>open</a:t>
            </a:r>
            <a:r>
              <a:rPr sz="1189" spc="50" dirty="0">
                <a:latin typeface="Arial"/>
                <a:cs typeface="Arial"/>
              </a:rPr>
              <a:t> </a:t>
            </a:r>
            <a:r>
              <a:rPr sz="1189" dirty="0">
                <a:latin typeface="Arial"/>
                <a:cs typeface="Arial"/>
              </a:rPr>
              <a:t>and</a:t>
            </a:r>
            <a:r>
              <a:rPr sz="1189" spc="59" dirty="0">
                <a:latin typeface="Arial"/>
                <a:cs typeface="Arial"/>
              </a:rPr>
              <a:t> </a:t>
            </a:r>
            <a:r>
              <a:rPr sz="1189" dirty="0">
                <a:latin typeface="Arial"/>
                <a:cs typeface="Arial"/>
              </a:rPr>
              <a:t>letting</a:t>
            </a:r>
            <a:r>
              <a:rPr sz="1189" spc="50" dirty="0">
                <a:latin typeface="Arial"/>
                <a:cs typeface="Arial"/>
              </a:rPr>
              <a:t> </a:t>
            </a:r>
            <a:r>
              <a:rPr sz="1189" dirty="0">
                <a:latin typeface="Arial"/>
                <a:cs typeface="Arial"/>
              </a:rPr>
              <a:t>the</a:t>
            </a:r>
            <a:r>
              <a:rPr sz="1189" spc="59" dirty="0">
                <a:latin typeface="Arial"/>
                <a:cs typeface="Arial"/>
              </a:rPr>
              <a:t> </a:t>
            </a:r>
            <a:r>
              <a:rPr sz="1189" spc="-50" dirty="0">
                <a:latin typeface="Arial"/>
                <a:cs typeface="Arial"/>
              </a:rPr>
              <a:t>ready-</a:t>
            </a:r>
            <a:r>
              <a:rPr sz="1189" spc="-20" dirty="0">
                <a:latin typeface="Arial"/>
                <a:cs typeface="Arial"/>
              </a:rPr>
              <a:t>made</a:t>
            </a:r>
            <a:r>
              <a:rPr sz="1189" spc="59" dirty="0">
                <a:latin typeface="Arial"/>
                <a:cs typeface="Arial"/>
              </a:rPr>
              <a:t> </a:t>
            </a:r>
            <a:r>
              <a:rPr sz="1189" spc="-59" dirty="0">
                <a:latin typeface="Arial"/>
                <a:cs typeface="Arial"/>
              </a:rPr>
              <a:t>phrases</a:t>
            </a:r>
            <a:r>
              <a:rPr sz="1189" spc="50" dirty="0">
                <a:latin typeface="Arial"/>
                <a:cs typeface="Arial"/>
              </a:rPr>
              <a:t> </a:t>
            </a:r>
            <a:r>
              <a:rPr sz="1189" spc="-20" dirty="0">
                <a:latin typeface="Arial"/>
                <a:cs typeface="Arial"/>
              </a:rPr>
              <a:t>come</a:t>
            </a:r>
            <a:r>
              <a:rPr sz="1189" spc="59" dirty="0">
                <a:latin typeface="Arial"/>
                <a:cs typeface="Arial"/>
              </a:rPr>
              <a:t> </a:t>
            </a:r>
            <a:r>
              <a:rPr sz="1189" spc="-20" dirty="0">
                <a:latin typeface="Arial"/>
                <a:cs typeface="Arial"/>
              </a:rPr>
              <a:t>crowding</a:t>
            </a:r>
            <a:r>
              <a:rPr sz="1189" spc="50"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They</a:t>
            </a:r>
            <a:r>
              <a:rPr sz="1189" spc="59" dirty="0">
                <a:latin typeface="Arial"/>
                <a:cs typeface="Arial"/>
              </a:rPr>
              <a:t> </a:t>
            </a:r>
            <a:r>
              <a:rPr sz="1189" spc="-40" dirty="0">
                <a:latin typeface="Arial"/>
                <a:cs typeface="Arial"/>
              </a:rPr>
              <a:t>will</a:t>
            </a:r>
            <a:r>
              <a:rPr sz="1189" spc="991" dirty="0">
                <a:latin typeface="Arial"/>
                <a:cs typeface="Arial"/>
              </a:rPr>
              <a:t> 	</a:t>
            </a:r>
            <a:r>
              <a:rPr sz="1189" dirty="0">
                <a:latin typeface="Arial"/>
                <a:cs typeface="Arial"/>
              </a:rPr>
              <a:t>construct</a:t>
            </a:r>
            <a:r>
              <a:rPr sz="1189" spc="50" dirty="0">
                <a:latin typeface="Arial"/>
                <a:cs typeface="Arial"/>
              </a:rPr>
              <a:t> </a:t>
            </a:r>
            <a:r>
              <a:rPr sz="1189" dirty="0">
                <a:latin typeface="Arial"/>
                <a:cs typeface="Arial"/>
              </a:rPr>
              <a:t>your</a:t>
            </a:r>
            <a:r>
              <a:rPr sz="1189" spc="69" dirty="0">
                <a:latin typeface="Arial"/>
                <a:cs typeface="Arial"/>
              </a:rPr>
              <a:t> </a:t>
            </a:r>
            <a:r>
              <a:rPr sz="1189" spc="-59" dirty="0">
                <a:latin typeface="Arial"/>
                <a:cs typeface="Arial"/>
              </a:rPr>
              <a:t>sentences</a:t>
            </a:r>
            <a:r>
              <a:rPr sz="1189" spc="59" dirty="0">
                <a:latin typeface="Arial"/>
                <a:cs typeface="Arial"/>
              </a:rPr>
              <a:t> </a:t>
            </a:r>
            <a:r>
              <a:rPr sz="1189" dirty="0">
                <a:latin typeface="Arial"/>
                <a:cs typeface="Arial"/>
              </a:rPr>
              <a:t>for</a:t>
            </a:r>
            <a:r>
              <a:rPr sz="1189" spc="69" dirty="0">
                <a:latin typeface="Arial"/>
                <a:cs typeface="Arial"/>
              </a:rPr>
              <a:t> </a:t>
            </a:r>
            <a:r>
              <a:rPr sz="1189" spc="-50" dirty="0">
                <a:latin typeface="Arial"/>
                <a:cs typeface="Arial"/>
              </a:rPr>
              <a:t>you</a:t>
            </a:r>
            <a:endParaRPr sz="1189">
              <a:latin typeface="Arial"/>
              <a:cs typeface="Arial"/>
            </a:endParaRPr>
          </a:p>
        </p:txBody>
      </p:sp>
    </p:spTree>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3"/>
            <a:ext cx="7398241" cy="1547539"/>
          </a:xfrm>
          <a:prstGeom prst="rect">
            <a:avLst/>
          </a:prstGeom>
        </p:spPr>
        <p:txBody>
          <a:bodyPr vert="horz" wrap="square" lIns="0" tIns="33972" rIns="0" bIns="0" rtlCol="0">
            <a:spAutoFit/>
          </a:bodyPr>
          <a:lstStyle/>
          <a:p>
            <a:pPr marL="252896" marR="10066"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2896" marR="39004" indent="-228990">
              <a:lnSpc>
                <a:spcPts val="1387"/>
              </a:lnSpc>
              <a:spcBef>
                <a:spcPts val="575"/>
              </a:spcBef>
              <a:buClr>
                <a:srgbClr val="3333B2"/>
              </a:buClr>
              <a:buFont typeface="Arial"/>
              <a:buChar char="•"/>
              <a:tabLst>
                <a:tab pos="257929" algn="l"/>
              </a:tabLst>
            </a:pPr>
            <a:r>
              <a:rPr sz="1189" dirty="0">
                <a:latin typeface="Arial"/>
                <a:cs typeface="Arial"/>
              </a:rPr>
              <a:t>What</a:t>
            </a:r>
            <a:r>
              <a:rPr sz="1189" spc="89" dirty="0">
                <a:latin typeface="Arial"/>
                <a:cs typeface="Arial"/>
              </a:rPr>
              <a:t> </a:t>
            </a:r>
            <a:r>
              <a:rPr sz="1189" dirty="0">
                <a:latin typeface="Arial"/>
                <a:cs typeface="Arial"/>
              </a:rPr>
              <a:t>am</a:t>
            </a:r>
            <a:r>
              <a:rPr sz="1189" spc="99" dirty="0">
                <a:latin typeface="Arial"/>
                <a:cs typeface="Arial"/>
              </a:rPr>
              <a:t> </a:t>
            </a:r>
            <a:r>
              <a:rPr sz="1189" dirty="0">
                <a:latin typeface="Arial"/>
                <a:cs typeface="Arial"/>
              </a:rPr>
              <a:t>I</a:t>
            </a:r>
            <a:r>
              <a:rPr sz="1189" spc="99" dirty="0">
                <a:latin typeface="Arial"/>
                <a:cs typeface="Arial"/>
              </a:rPr>
              <a:t> </a:t>
            </a:r>
            <a:r>
              <a:rPr sz="1189" dirty="0">
                <a:latin typeface="Arial"/>
                <a:cs typeface="Arial"/>
              </a:rPr>
              <a:t>trying</a:t>
            </a:r>
            <a:r>
              <a:rPr sz="1189" spc="99" dirty="0">
                <a:latin typeface="Arial"/>
                <a:cs typeface="Arial"/>
              </a:rPr>
              <a:t> </a:t>
            </a:r>
            <a:r>
              <a:rPr sz="1189" dirty="0">
                <a:latin typeface="Arial"/>
                <a:cs typeface="Arial"/>
              </a:rPr>
              <a:t>to</a:t>
            </a:r>
            <a:r>
              <a:rPr sz="1189" spc="9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words</a:t>
            </a:r>
            <a:r>
              <a:rPr sz="1189" spc="99" dirty="0">
                <a:latin typeface="Arial"/>
                <a:cs typeface="Arial"/>
              </a:rPr>
              <a:t> </a:t>
            </a:r>
            <a:r>
              <a:rPr sz="1189" dirty="0">
                <a:latin typeface="Arial"/>
                <a:cs typeface="Arial"/>
              </a:rPr>
              <a:t>will</a:t>
            </a:r>
            <a:r>
              <a:rPr sz="1189" spc="99" dirty="0">
                <a:latin typeface="Arial"/>
                <a:cs typeface="Arial"/>
              </a:rPr>
              <a:t> </a:t>
            </a:r>
            <a:r>
              <a:rPr sz="1189" spc="-69" dirty="0">
                <a:latin typeface="Arial"/>
                <a:cs typeface="Arial"/>
              </a:rPr>
              <a:t>express</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99" dirty="0">
                <a:latin typeface="Arial"/>
                <a:cs typeface="Arial"/>
              </a:rPr>
              <a:t> </a:t>
            </a:r>
            <a:r>
              <a:rPr sz="1189" dirty="0">
                <a:latin typeface="Arial"/>
                <a:cs typeface="Arial"/>
              </a:rPr>
              <a:t>or</a:t>
            </a:r>
            <a:r>
              <a:rPr sz="1189" spc="99" dirty="0">
                <a:latin typeface="Arial"/>
                <a:cs typeface="Arial"/>
              </a:rPr>
              <a:t> </a:t>
            </a:r>
            <a:r>
              <a:rPr sz="1189" dirty="0">
                <a:latin typeface="Arial"/>
                <a:cs typeface="Arial"/>
              </a:rPr>
              <a:t>idiom</a:t>
            </a:r>
            <a:r>
              <a:rPr sz="1189" spc="89" dirty="0">
                <a:latin typeface="Arial"/>
                <a:cs typeface="Arial"/>
              </a:rPr>
              <a:t> </a:t>
            </a:r>
            <a:r>
              <a:rPr sz="1189" dirty="0">
                <a:latin typeface="Arial"/>
                <a:cs typeface="Arial"/>
              </a:rPr>
              <a:t>will</a:t>
            </a:r>
            <a:r>
              <a:rPr sz="1189" spc="9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99" dirty="0">
                <a:latin typeface="Arial"/>
                <a:cs typeface="Arial"/>
              </a:rPr>
              <a:t> </a:t>
            </a:r>
            <a:r>
              <a:rPr sz="1189" spc="-40" dirty="0">
                <a:latin typeface="Arial"/>
                <a:cs typeface="Arial"/>
              </a:rPr>
              <a:t>clearer?</a:t>
            </a:r>
            <a:r>
              <a:rPr sz="1189" spc="99" dirty="0">
                <a:latin typeface="Arial"/>
                <a:cs typeface="Arial"/>
              </a:rPr>
              <a:t> </a:t>
            </a:r>
            <a:r>
              <a:rPr sz="1189" dirty="0">
                <a:latin typeface="Arial"/>
                <a:cs typeface="Arial"/>
              </a:rPr>
              <a:t>Is</a:t>
            </a:r>
            <a:r>
              <a:rPr sz="1189" spc="99" dirty="0">
                <a:latin typeface="Arial"/>
                <a:cs typeface="Arial"/>
              </a:rPr>
              <a:t> </a:t>
            </a:r>
            <a:r>
              <a:rPr sz="1189" spc="-40" dirty="0">
                <a:latin typeface="Arial"/>
                <a:cs typeface="Arial"/>
              </a:rPr>
              <a:t>this</a:t>
            </a:r>
            <a:r>
              <a:rPr sz="1189" spc="991" dirty="0">
                <a:latin typeface="Arial"/>
                <a:cs typeface="Arial"/>
              </a:rPr>
              <a:t> 	</a:t>
            </a:r>
            <a:r>
              <a:rPr sz="1189" spc="-20" dirty="0">
                <a:latin typeface="Arial"/>
                <a:cs typeface="Arial"/>
              </a:rPr>
              <a:t>image</a:t>
            </a:r>
            <a:r>
              <a:rPr sz="1189" spc="50" dirty="0">
                <a:latin typeface="Arial"/>
                <a:cs typeface="Arial"/>
              </a:rPr>
              <a:t> </a:t>
            </a:r>
            <a:r>
              <a:rPr sz="1189" spc="-20" dirty="0">
                <a:latin typeface="Arial"/>
                <a:cs typeface="Arial"/>
              </a:rPr>
              <a:t>fresh</a:t>
            </a:r>
            <a:r>
              <a:rPr sz="1189" spc="59" dirty="0">
                <a:latin typeface="Arial"/>
                <a:cs typeface="Arial"/>
              </a:rPr>
              <a:t> </a:t>
            </a:r>
            <a:r>
              <a:rPr sz="1189" spc="-40" dirty="0">
                <a:latin typeface="Arial"/>
                <a:cs typeface="Arial"/>
              </a:rPr>
              <a:t>enough</a:t>
            </a:r>
            <a:r>
              <a:rPr sz="1189" spc="59" dirty="0">
                <a:latin typeface="Arial"/>
                <a:cs typeface="Arial"/>
              </a:rPr>
              <a:t> </a:t>
            </a:r>
            <a:r>
              <a:rPr sz="1189" dirty="0">
                <a:latin typeface="Arial"/>
                <a:cs typeface="Arial"/>
              </a:rPr>
              <a:t>to</a:t>
            </a:r>
            <a:r>
              <a:rPr sz="1189" spc="50" dirty="0">
                <a:latin typeface="Arial"/>
                <a:cs typeface="Arial"/>
              </a:rPr>
              <a:t> </a:t>
            </a:r>
            <a:r>
              <a:rPr sz="1189" spc="-40" dirty="0">
                <a:latin typeface="Arial"/>
                <a:cs typeface="Arial"/>
              </a:rPr>
              <a:t>have</a:t>
            </a:r>
            <a:r>
              <a:rPr sz="1189" spc="59" dirty="0">
                <a:latin typeface="Arial"/>
                <a:cs typeface="Arial"/>
              </a:rPr>
              <a:t> </a:t>
            </a:r>
            <a:r>
              <a:rPr sz="1189" dirty="0">
                <a:latin typeface="Arial"/>
                <a:cs typeface="Arial"/>
              </a:rPr>
              <a:t>an</a:t>
            </a:r>
            <a:r>
              <a:rPr sz="1189" spc="59" dirty="0">
                <a:latin typeface="Arial"/>
                <a:cs typeface="Arial"/>
              </a:rPr>
              <a:t> </a:t>
            </a:r>
            <a:r>
              <a:rPr sz="1189" dirty="0">
                <a:latin typeface="Arial"/>
                <a:cs typeface="Arial"/>
              </a:rPr>
              <a:t>effect?</a:t>
            </a:r>
            <a:r>
              <a:rPr sz="1189" spc="50" dirty="0">
                <a:latin typeface="Arial"/>
                <a:cs typeface="Arial"/>
              </a:rPr>
              <a:t> </a:t>
            </a:r>
            <a:r>
              <a:rPr sz="1189" dirty="0">
                <a:latin typeface="Arial"/>
                <a:cs typeface="Arial"/>
              </a:rPr>
              <a:t>...But</a:t>
            </a:r>
            <a:r>
              <a:rPr sz="1189" spc="59" dirty="0">
                <a:latin typeface="Arial"/>
                <a:cs typeface="Arial"/>
              </a:rPr>
              <a:t> </a:t>
            </a:r>
            <a:r>
              <a:rPr sz="1189" dirty="0">
                <a:latin typeface="Arial"/>
                <a:cs typeface="Arial"/>
              </a:rPr>
              <a:t>you</a:t>
            </a:r>
            <a:r>
              <a:rPr sz="1189" spc="59" dirty="0">
                <a:latin typeface="Arial"/>
                <a:cs typeface="Arial"/>
              </a:rPr>
              <a:t> </a:t>
            </a:r>
            <a:r>
              <a:rPr sz="1189" spc="-20" dirty="0">
                <a:latin typeface="Arial"/>
                <a:cs typeface="Arial"/>
              </a:rPr>
              <a:t>are</a:t>
            </a:r>
            <a:r>
              <a:rPr sz="1189" spc="50" dirty="0">
                <a:latin typeface="Arial"/>
                <a:cs typeface="Arial"/>
              </a:rPr>
              <a:t> </a:t>
            </a:r>
            <a:r>
              <a:rPr sz="1189" dirty="0">
                <a:latin typeface="Arial"/>
                <a:cs typeface="Arial"/>
              </a:rPr>
              <a:t>not</a:t>
            </a:r>
            <a:r>
              <a:rPr sz="1189" spc="59" dirty="0">
                <a:latin typeface="Arial"/>
                <a:cs typeface="Arial"/>
              </a:rPr>
              <a:t> </a:t>
            </a:r>
            <a:r>
              <a:rPr sz="1189" spc="-20" dirty="0">
                <a:latin typeface="Arial"/>
                <a:cs typeface="Arial"/>
              </a:rPr>
              <a:t>obliged</a:t>
            </a:r>
            <a:r>
              <a:rPr sz="1189" spc="59" dirty="0">
                <a:latin typeface="Arial"/>
                <a:cs typeface="Arial"/>
              </a:rPr>
              <a:t> </a:t>
            </a:r>
            <a:r>
              <a:rPr sz="1189" dirty="0">
                <a:latin typeface="Arial"/>
                <a:cs typeface="Arial"/>
              </a:rPr>
              <a:t>to</a:t>
            </a:r>
            <a:r>
              <a:rPr sz="1189" spc="50" dirty="0">
                <a:latin typeface="Arial"/>
                <a:cs typeface="Arial"/>
              </a:rPr>
              <a:t> </a:t>
            </a:r>
            <a:r>
              <a:rPr sz="1189" dirty="0">
                <a:latin typeface="Arial"/>
                <a:cs typeface="Arial"/>
              </a:rPr>
              <a:t>go</a:t>
            </a:r>
            <a:r>
              <a:rPr sz="1189" spc="59" dirty="0">
                <a:latin typeface="Arial"/>
                <a:cs typeface="Arial"/>
              </a:rPr>
              <a:t> </a:t>
            </a:r>
            <a:r>
              <a:rPr sz="1189" dirty="0">
                <a:latin typeface="Arial"/>
                <a:cs typeface="Arial"/>
              </a:rPr>
              <a:t>to</a:t>
            </a:r>
            <a:r>
              <a:rPr sz="1189" spc="59" dirty="0">
                <a:latin typeface="Arial"/>
                <a:cs typeface="Arial"/>
              </a:rPr>
              <a:t> </a:t>
            </a:r>
            <a:r>
              <a:rPr sz="1189" dirty="0">
                <a:latin typeface="Arial"/>
                <a:cs typeface="Arial"/>
              </a:rPr>
              <a:t>all</a:t>
            </a:r>
            <a:r>
              <a:rPr sz="1189" spc="50" dirty="0">
                <a:latin typeface="Arial"/>
                <a:cs typeface="Arial"/>
              </a:rPr>
              <a:t> </a:t>
            </a:r>
            <a:r>
              <a:rPr sz="1189" dirty="0">
                <a:latin typeface="Arial"/>
                <a:cs typeface="Arial"/>
              </a:rPr>
              <a:t>this</a:t>
            </a:r>
            <a:r>
              <a:rPr sz="1189" spc="59" dirty="0">
                <a:latin typeface="Arial"/>
                <a:cs typeface="Arial"/>
              </a:rPr>
              <a:t> </a:t>
            </a:r>
            <a:r>
              <a:rPr sz="1189" dirty="0">
                <a:latin typeface="Arial"/>
                <a:cs typeface="Arial"/>
              </a:rPr>
              <a:t>trouble.</a:t>
            </a:r>
            <a:r>
              <a:rPr sz="1189" spc="59"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can</a:t>
            </a:r>
            <a:r>
              <a:rPr sz="1189" spc="59" dirty="0">
                <a:latin typeface="Arial"/>
                <a:cs typeface="Arial"/>
              </a:rPr>
              <a:t> </a:t>
            </a:r>
            <a:r>
              <a:rPr sz="1189" dirty="0">
                <a:latin typeface="Arial"/>
                <a:cs typeface="Arial"/>
              </a:rPr>
              <a:t>shirk</a:t>
            </a:r>
            <a:r>
              <a:rPr sz="1189" spc="59" dirty="0">
                <a:latin typeface="Arial"/>
                <a:cs typeface="Arial"/>
              </a:rPr>
              <a:t> </a:t>
            </a:r>
            <a:r>
              <a:rPr sz="1189" spc="-50" dirty="0">
                <a:latin typeface="Arial"/>
                <a:cs typeface="Arial"/>
              </a:rPr>
              <a:t>it</a:t>
            </a:r>
            <a:r>
              <a:rPr sz="1189" spc="991" dirty="0">
                <a:latin typeface="Arial"/>
                <a:cs typeface="Arial"/>
              </a:rPr>
              <a:t> 	</a:t>
            </a:r>
            <a:r>
              <a:rPr sz="1189" dirty="0">
                <a:latin typeface="Arial"/>
                <a:cs typeface="Arial"/>
              </a:rPr>
              <a:t>by</a:t>
            </a:r>
            <a:r>
              <a:rPr sz="1189" spc="30" dirty="0">
                <a:latin typeface="Arial"/>
                <a:cs typeface="Arial"/>
              </a:rPr>
              <a:t> </a:t>
            </a:r>
            <a:r>
              <a:rPr sz="1189" dirty="0">
                <a:latin typeface="Arial"/>
                <a:cs typeface="Arial"/>
              </a:rPr>
              <a:t>simply</a:t>
            </a:r>
            <a:r>
              <a:rPr sz="1189" spc="59" dirty="0">
                <a:latin typeface="Arial"/>
                <a:cs typeface="Arial"/>
              </a:rPr>
              <a:t> </a:t>
            </a:r>
            <a:r>
              <a:rPr sz="1189" dirty="0">
                <a:latin typeface="Arial"/>
                <a:cs typeface="Arial"/>
              </a:rPr>
              <a:t>throwing</a:t>
            </a:r>
            <a:r>
              <a:rPr sz="1189" spc="50" dirty="0">
                <a:latin typeface="Arial"/>
                <a:cs typeface="Arial"/>
              </a:rPr>
              <a:t> </a:t>
            </a:r>
            <a:r>
              <a:rPr sz="1189" dirty="0">
                <a:latin typeface="Arial"/>
                <a:cs typeface="Arial"/>
              </a:rPr>
              <a:t>your</a:t>
            </a:r>
            <a:r>
              <a:rPr sz="1189" spc="59" dirty="0">
                <a:latin typeface="Arial"/>
                <a:cs typeface="Arial"/>
              </a:rPr>
              <a:t> </a:t>
            </a:r>
            <a:r>
              <a:rPr sz="1189" dirty="0">
                <a:latin typeface="Arial"/>
                <a:cs typeface="Arial"/>
              </a:rPr>
              <a:t>mind</a:t>
            </a:r>
            <a:r>
              <a:rPr sz="1189" spc="59" dirty="0">
                <a:latin typeface="Arial"/>
                <a:cs typeface="Arial"/>
              </a:rPr>
              <a:t> </a:t>
            </a:r>
            <a:r>
              <a:rPr sz="1189" spc="-20" dirty="0">
                <a:latin typeface="Arial"/>
                <a:cs typeface="Arial"/>
              </a:rPr>
              <a:t>open</a:t>
            </a:r>
            <a:r>
              <a:rPr sz="1189" spc="50" dirty="0">
                <a:latin typeface="Arial"/>
                <a:cs typeface="Arial"/>
              </a:rPr>
              <a:t> </a:t>
            </a:r>
            <a:r>
              <a:rPr sz="1189" dirty="0">
                <a:latin typeface="Arial"/>
                <a:cs typeface="Arial"/>
              </a:rPr>
              <a:t>and</a:t>
            </a:r>
            <a:r>
              <a:rPr sz="1189" spc="59" dirty="0">
                <a:latin typeface="Arial"/>
                <a:cs typeface="Arial"/>
              </a:rPr>
              <a:t> </a:t>
            </a:r>
            <a:r>
              <a:rPr sz="1189" dirty="0">
                <a:latin typeface="Arial"/>
                <a:cs typeface="Arial"/>
              </a:rPr>
              <a:t>letting</a:t>
            </a:r>
            <a:r>
              <a:rPr sz="1189" spc="50" dirty="0">
                <a:latin typeface="Arial"/>
                <a:cs typeface="Arial"/>
              </a:rPr>
              <a:t> </a:t>
            </a:r>
            <a:r>
              <a:rPr sz="1189" dirty="0">
                <a:latin typeface="Arial"/>
                <a:cs typeface="Arial"/>
              </a:rPr>
              <a:t>the</a:t>
            </a:r>
            <a:r>
              <a:rPr sz="1189" spc="59" dirty="0">
                <a:latin typeface="Arial"/>
                <a:cs typeface="Arial"/>
              </a:rPr>
              <a:t> </a:t>
            </a:r>
            <a:r>
              <a:rPr sz="1189" spc="-50" dirty="0">
                <a:latin typeface="Arial"/>
                <a:cs typeface="Arial"/>
              </a:rPr>
              <a:t>ready-</a:t>
            </a:r>
            <a:r>
              <a:rPr sz="1189" spc="-20" dirty="0">
                <a:latin typeface="Arial"/>
                <a:cs typeface="Arial"/>
              </a:rPr>
              <a:t>made</a:t>
            </a:r>
            <a:r>
              <a:rPr sz="1189" spc="59" dirty="0">
                <a:latin typeface="Arial"/>
                <a:cs typeface="Arial"/>
              </a:rPr>
              <a:t> </a:t>
            </a:r>
            <a:r>
              <a:rPr sz="1189" spc="-59" dirty="0">
                <a:latin typeface="Arial"/>
                <a:cs typeface="Arial"/>
              </a:rPr>
              <a:t>phrases</a:t>
            </a:r>
            <a:r>
              <a:rPr sz="1189" spc="50" dirty="0">
                <a:latin typeface="Arial"/>
                <a:cs typeface="Arial"/>
              </a:rPr>
              <a:t> </a:t>
            </a:r>
            <a:r>
              <a:rPr sz="1189" spc="-20" dirty="0">
                <a:latin typeface="Arial"/>
                <a:cs typeface="Arial"/>
              </a:rPr>
              <a:t>come</a:t>
            </a:r>
            <a:r>
              <a:rPr sz="1189" spc="59" dirty="0">
                <a:latin typeface="Arial"/>
                <a:cs typeface="Arial"/>
              </a:rPr>
              <a:t> </a:t>
            </a:r>
            <a:r>
              <a:rPr sz="1189" spc="-20" dirty="0">
                <a:latin typeface="Arial"/>
                <a:cs typeface="Arial"/>
              </a:rPr>
              <a:t>crowding</a:t>
            </a:r>
            <a:r>
              <a:rPr sz="1189" spc="50"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They</a:t>
            </a:r>
            <a:r>
              <a:rPr sz="1189" spc="59" dirty="0">
                <a:latin typeface="Arial"/>
                <a:cs typeface="Arial"/>
              </a:rPr>
              <a:t> </a:t>
            </a:r>
            <a:r>
              <a:rPr sz="1189" spc="-40" dirty="0">
                <a:latin typeface="Arial"/>
                <a:cs typeface="Arial"/>
              </a:rPr>
              <a:t>will</a:t>
            </a:r>
            <a:r>
              <a:rPr sz="1189" spc="991" dirty="0">
                <a:latin typeface="Arial"/>
                <a:cs typeface="Arial"/>
              </a:rPr>
              <a:t> 	</a:t>
            </a:r>
            <a:r>
              <a:rPr sz="1189" dirty="0">
                <a:latin typeface="Arial"/>
                <a:cs typeface="Arial"/>
              </a:rPr>
              <a:t>construct</a:t>
            </a:r>
            <a:r>
              <a:rPr sz="1189" spc="40" dirty="0">
                <a:latin typeface="Arial"/>
                <a:cs typeface="Arial"/>
              </a:rPr>
              <a:t> </a:t>
            </a:r>
            <a:r>
              <a:rPr sz="1189" dirty="0">
                <a:latin typeface="Arial"/>
                <a:cs typeface="Arial"/>
              </a:rPr>
              <a:t>your</a:t>
            </a:r>
            <a:r>
              <a:rPr sz="1189" spc="59" dirty="0">
                <a:latin typeface="Arial"/>
                <a:cs typeface="Arial"/>
              </a:rPr>
              <a:t> </a:t>
            </a:r>
            <a:r>
              <a:rPr sz="1189" spc="-59" dirty="0">
                <a:latin typeface="Arial"/>
                <a:cs typeface="Arial"/>
              </a:rPr>
              <a:t>sentences</a:t>
            </a:r>
            <a:r>
              <a:rPr sz="1189" spc="50" dirty="0">
                <a:latin typeface="Arial"/>
                <a:cs typeface="Arial"/>
              </a:rPr>
              <a:t> </a:t>
            </a:r>
            <a:r>
              <a:rPr sz="1189" dirty="0">
                <a:latin typeface="Arial"/>
                <a:cs typeface="Arial"/>
              </a:rPr>
              <a:t>for</a:t>
            </a:r>
            <a:r>
              <a:rPr sz="1189" spc="50"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a:t>
            </a:r>
            <a:r>
              <a:rPr sz="1189" spc="59" dirty="0">
                <a:latin typeface="Arial"/>
                <a:cs typeface="Arial"/>
              </a:rPr>
              <a:t> </a:t>
            </a:r>
            <a:r>
              <a:rPr sz="1189" spc="-50" dirty="0">
                <a:latin typeface="Arial"/>
                <a:cs typeface="Arial"/>
              </a:rPr>
              <a:t>even</a:t>
            </a:r>
            <a:r>
              <a:rPr sz="1189" spc="40" dirty="0">
                <a:latin typeface="Arial"/>
                <a:cs typeface="Arial"/>
              </a:rPr>
              <a:t> </a:t>
            </a:r>
            <a:r>
              <a:rPr sz="1189" dirty="0">
                <a:latin typeface="Arial"/>
                <a:cs typeface="Arial"/>
              </a:rPr>
              <a:t>think</a:t>
            </a:r>
            <a:r>
              <a:rPr sz="1189" spc="59" dirty="0">
                <a:latin typeface="Arial"/>
                <a:cs typeface="Arial"/>
              </a:rPr>
              <a:t> </a:t>
            </a:r>
            <a:r>
              <a:rPr sz="1189" dirty="0">
                <a:latin typeface="Arial"/>
                <a:cs typeface="Arial"/>
              </a:rPr>
              <a:t>your</a:t>
            </a:r>
            <a:r>
              <a:rPr sz="1189" spc="59" dirty="0">
                <a:latin typeface="Arial"/>
                <a:cs typeface="Arial"/>
              </a:rPr>
              <a:t> </a:t>
            </a:r>
            <a:r>
              <a:rPr sz="1189" dirty="0">
                <a:latin typeface="Arial"/>
                <a:cs typeface="Arial"/>
              </a:rPr>
              <a:t>thoughts</a:t>
            </a:r>
            <a:r>
              <a:rPr sz="1189" spc="40" dirty="0">
                <a:latin typeface="Arial"/>
                <a:cs typeface="Arial"/>
              </a:rPr>
              <a:t> </a:t>
            </a:r>
            <a:r>
              <a:rPr sz="1189" dirty="0">
                <a:latin typeface="Arial"/>
                <a:cs typeface="Arial"/>
              </a:rPr>
              <a:t>for</a:t>
            </a:r>
            <a:r>
              <a:rPr sz="1189" spc="59" dirty="0">
                <a:latin typeface="Arial"/>
                <a:cs typeface="Arial"/>
              </a:rPr>
              <a:t> </a:t>
            </a:r>
            <a:r>
              <a:rPr sz="1189" dirty="0">
                <a:latin typeface="Arial"/>
                <a:cs typeface="Arial"/>
              </a:rPr>
              <a:t>you,</a:t>
            </a:r>
            <a:r>
              <a:rPr sz="1189" spc="59" dirty="0">
                <a:latin typeface="Arial"/>
                <a:cs typeface="Arial"/>
              </a:rPr>
              <a:t> </a:t>
            </a:r>
            <a:r>
              <a:rPr sz="1189" dirty="0">
                <a:latin typeface="Arial"/>
                <a:cs typeface="Arial"/>
              </a:rPr>
              <a:t>to</a:t>
            </a:r>
            <a:r>
              <a:rPr sz="1189" spc="40" dirty="0">
                <a:latin typeface="Arial"/>
                <a:cs typeface="Arial"/>
              </a:rPr>
              <a:t> </a:t>
            </a:r>
            <a:r>
              <a:rPr sz="1189" dirty="0">
                <a:latin typeface="Arial"/>
                <a:cs typeface="Arial"/>
              </a:rPr>
              <a:t>a</a:t>
            </a:r>
            <a:r>
              <a:rPr sz="1189" spc="59" dirty="0">
                <a:latin typeface="Arial"/>
                <a:cs typeface="Arial"/>
              </a:rPr>
              <a:t> </a:t>
            </a:r>
            <a:r>
              <a:rPr sz="1189" dirty="0">
                <a:latin typeface="Arial"/>
                <a:cs typeface="Arial"/>
              </a:rPr>
              <a:t>certain</a:t>
            </a:r>
            <a:r>
              <a:rPr sz="1189" spc="50" dirty="0">
                <a:latin typeface="Arial"/>
                <a:cs typeface="Arial"/>
              </a:rPr>
              <a:t> </a:t>
            </a:r>
            <a:r>
              <a:rPr sz="1189" dirty="0">
                <a:latin typeface="Arial"/>
                <a:cs typeface="Arial"/>
              </a:rPr>
              <a:t>extent</a:t>
            </a:r>
            <a:r>
              <a:rPr sz="1189" spc="50" dirty="0">
                <a:latin typeface="Arial"/>
                <a:cs typeface="Arial"/>
              </a:rPr>
              <a:t> </a:t>
            </a:r>
            <a:r>
              <a:rPr sz="1189" spc="-99" dirty="0">
                <a:latin typeface="Arial"/>
                <a:cs typeface="Arial"/>
              </a:rPr>
              <a:t>–</a:t>
            </a:r>
            <a:endParaRPr sz="1189">
              <a:latin typeface="Arial"/>
              <a:cs typeface="Arial"/>
            </a:endParaRPr>
          </a:p>
        </p:txBody>
      </p:sp>
    </p:spTree>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4"/>
            <a:ext cx="7439760" cy="1727075"/>
          </a:xfrm>
          <a:prstGeom prst="rect">
            <a:avLst/>
          </a:prstGeom>
        </p:spPr>
        <p:txBody>
          <a:bodyPr vert="horz" wrap="square" lIns="0" tIns="33972" rIns="0" bIns="0" rtlCol="0">
            <a:spAutoFit/>
          </a:bodyPr>
          <a:lstStyle/>
          <a:p>
            <a:pPr marL="252896" marR="50328"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2896" marR="10066" indent="-228990">
              <a:lnSpc>
                <a:spcPts val="1387"/>
              </a:lnSpc>
              <a:spcBef>
                <a:spcPts val="575"/>
              </a:spcBef>
              <a:buClr>
                <a:srgbClr val="3333B2"/>
              </a:buClr>
              <a:buFont typeface="Arial"/>
              <a:buChar char="•"/>
              <a:tabLst>
                <a:tab pos="257929" algn="l"/>
              </a:tabLst>
            </a:pPr>
            <a:r>
              <a:rPr sz="1189" dirty="0">
                <a:latin typeface="Arial"/>
                <a:cs typeface="Arial"/>
              </a:rPr>
              <a:t>What</a:t>
            </a:r>
            <a:r>
              <a:rPr sz="1189" spc="89" dirty="0">
                <a:latin typeface="Arial"/>
                <a:cs typeface="Arial"/>
              </a:rPr>
              <a:t> </a:t>
            </a:r>
            <a:r>
              <a:rPr sz="1189" dirty="0">
                <a:latin typeface="Arial"/>
                <a:cs typeface="Arial"/>
              </a:rPr>
              <a:t>am</a:t>
            </a:r>
            <a:r>
              <a:rPr sz="1189" spc="99" dirty="0">
                <a:latin typeface="Arial"/>
                <a:cs typeface="Arial"/>
              </a:rPr>
              <a:t> </a:t>
            </a:r>
            <a:r>
              <a:rPr sz="1189" dirty="0">
                <a:latin typeface="Arial"/>
                <a:cs typeface="Arial"/>
              </a:rPr>
              <a:t>I</a:t>
            </a:r>
            <a:r>
              <a:rPr sz="1189" spc="99" dirty="0">
                <a:latin typeface="Arial"/>
                <a:cs typeface="Arial"/>
              </a:rPr>
              <a:t> </a:t>
            </a:r>
            <a:r>
              <a:rPr sz="1189" dirty="0">
                <a:latin typeface="Arial"/>
                <a:cs typeface="Arial"/>
              </a:rPr>
              <a:t>trying</a:t>
            </a:r>
            <a:r>
              <a:rPr sz="1189" spc="99" dirty="0">
                <a:latin typeface="Arial"/>
                <a:cs typeface="Arial"/>
              </a:rPr>
              <a:t> </a:t>
            </a:r>
            <a:r>
              <a:rPr sz="1189" dirty="0">
                <a:latin typeface="Arial"/>
                <a:cs typeface="Arial"/>
              </a:rPr>
              <a:t>to</a:t>
            </a:r>
            <a:r>
              <a:rPr sz="1189" spc="9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words</a:t>
            </a:r>
            <a:r>
              <a:rPr sz="1189" spc="99" dirty="0">
                <a:latin typeface="Arial"/>
                <a:cs typeface="Arial"/>
              </a:rPr>
              <a:t> </a:t>
            </a:r>
            <a:r>
              <a:rPr sz="1189" dirty="0">
                <a:latin typeface="Arial"/>
                <a:cs typeface="Arial"/>
              </a:rPr>
              <a:t>will</a:t>
            </a:r>
            <a:r>
              <a:rPr sz="1189" spc="99" dirty="0">
                <a:latin typeface="Arial"/>
                <a:cs typeface="Arial"/>
              </a:rPr>
              <a:t> </a:t>
            </a:r>
            <a:r>
              <a:rPr sz="1189" spc="-69" dirty="0">
                <a:latin typeface="Arial"/>
                <a:cs typeface="Arial"/>
              </a:rPr>
              <a:t>express</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99" dirty="0">
                <a:latin typeface="Arial"/>
                <a:cs typeface="Arial"/>
              </a:rPr>
              <a:t> </a:t>
            </a:r>
            <a:r>
              <a:rPr sz="1189" dirty="0">
                <a:latin typeface="Arial"/>
                <a:cs typeface="Arial"/>
              </a:rPr>
              <a:t>or</a:t>
            </a:r>
            <a:r>
              <a:rPr sz="1189" spc="99" dirty="0">
                <a:latin typeface="Arial"/>
                <a:cs typeface="Arial"/>
              </a:rPr>
              <a:t> </a:t>
            </a:r>
            <a:r>
              <a:rPr sz="1189" dirty="0">
                <a:latin typeface="Arial"/>
                <a:cs typeface="Arial"/>
              </a:rPr>
              <a:t>idiom</a:t>
            </a:r>
            <a:r>
              <a:rPr sz="1189" spc="89" dirty="0">
                <a:latin typeface="Arial"/>
                <a:cs typeface="Arial"/>
              </a:rPr>
              <a:t> </a:t>
            </a:r>
            <a:r>
              <a:rPr sz="1189" dirty="0">
                <a:latin typeface="Arial"/>
                <a:cs typeface="Arial"/>
              </a:rPr>
              <a:t>will</a:t>
            </a:r>
            <a:r>
              <a:rPr sz="1189" spc="9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99" dirty="0">
                <a:latin typeface="Arial"/>
                <a:cs typeface="Arial"/>
              </a:rPr>
              <a:t> </a:t>
            </a:r>
            <a:r>
              <a:rPr sz="1189" spc="-40" dirty="0">
                <a:latin typeface="Arial"/>
                <a:cs typeface="Arial"/>
              </a:rPr>
              <a:t>clearer?</a:t>
            </a:r>
            <a:r>
              <a:rPr sz="1189" spc="99" dirty="0">
                <a:latin typeface="Arial"/>
                <a:cs typeface="Arial"/>
              </a:rPr>
              <a:t> </a:t>
            </a:r>
            <a:r>
              <a:rPr sz="1189" dirty="0">
                <a:latin typeface="Arial"/>
                <a:cs typeface="Arial"/>
              </a:rPr>
              <a:t>Is</a:t>
            </a:r>
            <a:r>
              <a:rPr sz="1189" spc="99" dirty="0">
                <a:latin typeface="Arial"/>
                <a:cs typeface="Arial"/>
              </a:rPr>
              <a:t> </a:t>
            </a:r>
            <a:r>
              <a:rPr sz="1189" spc="-40" dirty="0">
                <a:latin typeface="Arial"/>
                <a:cs typeface="Arial"/>
              </a:rPr>
              <a:t>this</a:t>
            </a:r>
            <a:r>
              <a:rPr sz="1189" spc="991" dirty="0">
                <a:latin typeface="Arial"/>
                <a:cs typeface="Arial"/>
              </a:rPr>
              <a:t> 	</a:t>
            </a:r>
            <a:r>
              <a:rPr sz="1189" spc="-20" dirty="0">
                <a:latin typeface="Arial"/>
                <a:cs typeface="Arial"/>
              </a:rPr>
              <a:t>image</a:t>
            </a:r>
            <a:r>
              <a:rPr sz="1189" spc="50" dirty="0">
                <a:latin typeface="Arial"/>
                <a:cs typeface="Arial"/>
              </a:rPr>
              <a:t> </a:t>
            </a:r>
            <a:r>
              <a:rPr sz="1189" spc="-20" dirty="0">
                <a:latin typeface="Arial"/>
                <a:cs typeface="Arial"/>
              </a:rPr>
              <a:t>fresh</a:t>
            </a:r>
            <a:r>
              <a:rPr sz="1189" spc="59" dirty="0">
                <a:latin typeface="Arial"/>
                <a:cs typeface="Arial"/>
              </a:rPr>
              <a:t> </a:t>
            </a:r>
            <a:r>
              <a:rPr sz="1189" spc="-40" dirty="0">
                <a:latin typeface="Arial"/>
                <a:cs typeface="Arial"/>
              </a:rPr>
              <a:t>enough</a:t>
            </a:r>
            <a:r>
              <a:rPr sz="1189" spc="59" dirty="0">
                <a:latin typeface="Arial"/>
                <a:cs typeface="Arial"/>
              </a:rPr>
              <a:t> </a:t>
            </a:r>
            <a:r>
              <a:rPr sz="1189" dirty="0">
                <a:latin typeface="Arial"/>
                <a:cs typeface="Arial"/>
              </a:rPr>
              <a:t>to</a:t>
            </a:r>
            <a:r>
              <a:rPr sz="1189" spc="50" dirty="0">
                <a:latin typeface="Arial"/>
                <a:cs typeface="Arial"/>
              </a:rPr>
              <a:t> </a:t>
            </a:r>
            <a:r>
              <a:rPr sz="1189" spc="-40" dirty="0">
                <a:latin typeface="Arial"/>
                <a:cs typeface="Arial"/>
              </a:rPr>
              <a:t>have</a:t>
            </a:r>
            <a:r>
              <a:rPr sz="1189" spc="59" dirty="0">
                <a:latin typeface="Arial"/>
                <a:cs typeface="Arial"/>
              </a:rPr>
              <a:t> </a:t>
            </a:r>
            <a:r>
              <a:rPr sz="1189" dirty="0">
                <a:latin typeface="Arial"/>
                <a:cs typeface="Arial"/>
              </a:rPr>
              <a:t>an</a:t>
            </a:r>
            <a:r>
              <a:rPr sz="1189" spc="59" dirty="0">
                <a:latin typeface="Arial"/>
                <a:cs typeface="Arial"/>
              </a:rPr>
              <a:t> </a:t>
            </a:r>
            <a:r>
              <a:rPr sz="1189" dirty="0">
                <a:latin typeface="Arial"/>
                <a:cs typeface="Arial"/>
              </a:rPr>
              <a:t>effect?</a:t>
            </a:r>
            <a:r>
              <a:rPr sz="1189" spc="50" dirty="0">
                <a:latin typeface="Arial"/>
                <a:cs typeface="Arial"/>
              </a:rPr>
              <a:t> </a:t>
            </a:r>
            <a:r>
              <a:rPr sz="1189" dirty="0">
                <a:latin typeface="Arial"/>
                <a:cs typeface="Arial"/>
              </a:rPr>
              <a:t>...But</a:t>
            </a:r>
            <a:r>
              <a:rPr sz="1189" spc="59" dirty="0">
                <a:latin typeface="Arial"/>
                <a:cs typeface="Arial"/>
              </a:rPr>
              <a:t> </a:t>
            </a:r>
            <a:r>
              <a:rPr sz="1189" dirty="0">
                <a:latin typeface="Arial"/>
                <a:cs typeface="Arial"/>
              </a:rPr>
              <a:t>you</a:t>
            </a:r>
            <a:r>
              <a:rPr sz="1189" spc="59" dirty="0">
                <a:latin typeface="Arial"/>
                <a:cs typeface="Arial"/>
              </a:rPr>
              <a:t> </a:t>
            </a:r>
            <a:r>
              <a:rPr sz="1189" spc="-20" dirty="0">
                <a:latin typeface="Arial"/>
                <a:cs typeface="Arial"/>
              </a:rPr>
              <a:t>are</a:t>
            </a:r>
            <a:r>
              <a:rPr sz="1189" spc="50" dirty="0">
                <a:latin typeface="Arial"/>
                <a:cs typeface="Arial"/>
              </a:rPr>
              <a:t> </a:t>
            </a:r>
            <a:r>
              <a:rPr sz="1189" dirty="0">
                <a:latin typeface="Arial"/>
                <a:cs typeface="Arial"/>
              </a:rPr>
              <a:t>not</a:t>
            </a:r>
            <a:r>
              <a:rPr sz="1189" spc="59" dirty="0">
                <a:latin typeface="Arial"/>
                <a:cs typeface="Arial"/>
              </a:rPr>
              <a:t> </a:t>
            </a:r>
            <a:r>
              <a:rPr sz="1189" spc="-20" dirty="0">
                <a:latin typeface="Arial"/>
                <a:cs typeface="Arial"/>
              </a:rPr>
              <a:t>obliged</a:t>
            </a:r>
            <a:r>
              <a:rPr sz="1189" spc="59" dirty="0">
                <a:latin typeface="Arial"/>
                <a:cs typeface="Arial"/>
              </a:rPr>
              <a:t> </a:t>
            </a:r>
            <a:r>
              <a:rPr sz="1189" dirty="0">
                <a:latin typeface="Arial"/>
                <a:cs typeface="Arial"/>
              </a:rPr>
              <a:t>to</a:t>
            </a:r>
            <a:r>
              <a:rPr sz="1189" spc="50" dirty="0">
                <a:latin typeface="Arial"/>
                <a:cs typeface="Arial"/>
              </a:rPr>
              <a:t> </a:t>
            </a:r>
            <a:r>
              <a:rPr sz="1189" dirty="0">
                <a:latin typeface="Arial"/>
                <a:cs typeface="Arial"/>
              </a:rPr>
              <a:t>go</a:t>
            </a:r>
            <a:r>
              <a:rPr sz="1189" spc="59" dirty="0">
                <a:latin typeface="Arial"/>
                <a:cs typeface="Arial"/>
              </a:rPr>
              <a:t> </a:t>
            </a:r>
            <a:r>
              <a:rPr sz="1189" dirty="0">
                <a:latin typeface="Arial"/>
                <a:cs typeface="Arial"/>
              </a:rPr>
              <a:t>to</a:t>
            </a:r>
            <a:r>
              <a:rPr sz="1189" spc="59" dirty="0">
                <a:latin typeface="Arial"/>
                <a:cs typeface="Arial"/>
              </a:rPr>
              <a:t> </a:t>
            </a:r>
            <a:r>
              <a:rPr sz="1189" dirty="0">
                <a:latin typeface="Arial"/>
                <a:cs typeface="Arial"/>
              </a:rPr>
              <a:t>all</a:t>
            </a:r>
            <a:r>
              <a:rPr sz="1189" spc="50" dirty="0">
                <a:latin typeface="Arial"/>
                <a:cs typeface="Arial"/>
              </a:rPr>
              <a:t> </a:t>
            </a:r>
            <a:r>
              <a:rPr sz="1189" dirty="0">
                <a:latin typeface="Arial"/>
                <a:cs typeface="Arial"/>
              </a:rPr>
              <a:t>this</a:t>
            </a:r>
            <a:r>
              <a:rPr sz="1189" spc="59" dirty="0">
                <a:latin typeface="Arial"/>
                <a:cs typeface="Arial"/>
              </a:rPr>
              <a:t> </a:t>
            </a:r>
            <a:r>
              <a:rPr sz="1189" dirty="0">
                <a:latin typeface="Arial"/>
                <a:cs typeface="Arial"/>
              </a:rPr>
              <a:t>trouble.</a:t>
            </a:r>
            <a:r>
              <a:rPr sz="1189" spc="59"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can</a:t>
            </a:r>
            <a:r>
              <a:rPr sz="1189" spc="59" dirty="0">
                <a:latin typeface="Arial"/>
                <a:cs typeface="Arial"/>
              </a:rPr>
              <a:t> </a:t>
            </a:r>
            <a:r>
              <a:rPr sz="1189" dirty="0">
                <a:latin typeface="Arial"/>
                <a:cs typeface="Arial"/>
              </a:rPr>
              <a:t>shirk</a:t>
            </a:r>
            <a:r>
              <a:rPr sz="1189" spc="59" dirty="0">
                <a:latin typeface="Arial"/>
                <a:cs typeface="Arial"/>
              </a:rPr>
              <a:t> </a:t>
            </a:r>
            <a:r>
              <a:rPr sz="1189" spc="-50" dirty="0">
                <a:latin typeface="Arial"/>
                <a:cs typeface="Arial"/>
              </a:rPr>
              <a:t>it</a:t>
            </a:r>
            <a:r>
              <a:rPr sz="1189" spc="991" dirty="0">
                <a:latin typeface="Arial"/>
                <a:cs typeface="Arial"/>
              </a:rPr>
              <a:t> 	</a:t>
            </a:r>
            <a:r>
              <a:rPr sz="1189" dirty="0">
                <a:latin typeface="Arial"/>
                <a:cs typeface="Arial"/>
              </a:rPr>
              <a:t>by</a:t>
            </a:r>
            <a:r>
              <a:rPr sz="1189" spc="30" dirty="0">
                <a:latin typeface="Arial"/>
                <a:cs typeface="Arial"/>
              </a:rPr>
              <a:t> </a:t>
            </a:r>
            <a:r>
              <a:rPr sz="1189" dirty="0">
                <a:latin typeface="Arial"/>
                <a:cs typeface="Arial"/>
              </a:rPr>
              <a:t>simply</a:t>
            </a:r>
            <a:r>
              <a:rPr sz="1189" spc="59" dirty="0">
                <a:latin typeface="Arial"/>
                <a:cs typeface="Arial"/>
              </a:rPr>
              <a:t> </a:t>
            </a:r>
            <a:r>
              <a:rPr sz="1189" dirty="0">
                <a:latin typeface="Arial"/>
                <a:cs typeface="Arial"/>
              </a:rPr>
              <a:t>throwing</a:t>
            </a:r>
            <a:r>
              <a:rPr sz="1189" spc="50" dirty="0">
                <a:latin typeface="Arial"/>
                <a:cs typeface="Arial"/>
              </a:rPr>
              <a:t> </a:t>
            </a:r>
            <a:r>
              <a:rPr sz="1189" dirty="0">
                <a:latin typeface="Arial"/>
                <a:cs typeface="Arial"/>
              </a:rPr>
              <a:t>your</a:t>
            </a:r>
            <a:r>
              <a:rPr sz="1189" spc="59" dirty="0">
                <a:latin typeface="Arial"/>
                <a:cs typeface="Arial"/>
              </a:rPr>
              <a:t> </a:t>
            </a:r>
            <a:r>
              <a:rPr sz="1189" dirty="0">
                <a:latin typeface="Arial"/>
                <a:cs typeface="Arial"/>
              </a:rPr>
              <a:t>mind</a:t>
            </a:r>
            <a:r>
              <a:rPr sz="1189" spc="59" dirty="0">
                <a:latin typeface="Arial"/>
                <a:cs typeface="Arial"/>
              </a:rPr>
              <a:t> </a:t>
            </a:r>
            <a:r>
              <a:rPr sz="1189" spc="-20" dirty="0">
                <a:latin typeface="Arial"/>
                <a:cs typeface="Arial"/>
              </a:rPr>
              <a:t>open</a:t>
            </a:r>
            <a:r>
              <a:rPr sz="1189" spc="50" dirty="0">
                <a:latin typeface="Arial"/>
                <a:cs typeface="Arial"/>
              </a:rPr>
              <a:t> </a:t>
            </a:r>
            <a:r>
              <a:rPr sz="1189" dirty="0">
                <a:latin typeface="Arial"/>
                <a:cs typeface="Arial"/>
              </a:rPr>
              <a:t>and</a:t>
            </a:r>
            <a:r>
              <a:rPr sz="1189" spc="59" dirty="0">
                <a:latin typeface="Arial"/>
                <a:cs typeface="Arial"/>
              </a:rPr>
              <a:t> </a:t>
            </a:r>
            <a:r>
              <a:rPr sz="1189" dirty="0">
                <a:latin typeface="Arial"/>
                <a:cs typeface="Arial"/>
              </a:rPr>
              <a:t>letting</a:t>
            </a:r>
            <a:r>
              <a:rPr sz="1189" spc="50" dirty="0">
                <a:latin typeface="Arial"/>
                <a:cs typeface="Arial"/>
              </a:rPr>
              <a:t> </a:t>
            </a:r>
            <a:r>
              <a:rPr sz="1189" dirty="0">
                <a:latin typeface="Arial"/>
                <a:cs typeface="Arial"/>
              </a:rPr>
              <a:t>the</a:t>
            </a:r>
            <a:r>
              <a:rPr sz="1189" spc="59" dirty="0">
                <a:latin typeface="Arial"/>
                <a:cs typeface="Arial"/>
              </a:rPr>
              <a:t> </a:t>
            </a:r>
            <a:r>
              <a:rPr sz="1189" spc="-50" dirty="0">
                <a:latin typeface="Arial"/>
                <a:cs typeface="Arial"/>
              </a:rPr>
              <a:t>ready-</a:t>
            </a:r>
            <a:r>
              <a:rPr sz="1189" spc="-20" dirty="0">
                <a:latin typeface="Arial"/>
                <a:cs typeface="Arial"/>
              </a:rPr>
              <a:t>made</a:t>
            </a:r>
            <a:r>
              <a:rPr sz="1189" spc="59" dirty="0">
                <a:latin typeface="Arial"/>
                <a:cs typeface="Arial"/>
              </a:rPr>
              <a:t> </a:t>
            </a:r>
            <a:r>
              <a:rPr sz="1189" spc="-59" dirty="0">
                <a:latin typeface="Arial"/>
                <a:cs typeface="Arial"/>
              </a:rPr>
              <a:t>phrases</a:t>
            </a:r>
            <a:r>
              <a:rPr sz="1189" spc="50" dirty="0">
                <a:latin typeface="Arial"/>
                <a:cs typeface="Arial"/>
              </a:rPr>
              <a:t> </a:t>
            </a:r>
            <a:r>
              <a:rPr sz="1189" spc="-20" dirty="0">
                <a:latin typeface="Arial"/>
                <a:cs typeface="Arial"/>
              </a:rPr>
              <a:t>come</a:t>
            </a:r>
            <a:r>
              <a:rPr sz="1189" spc="59" dirty="0">
                <a:latin typeface="Arial"/>
                <a:cs typeface="Arial"/>
              </a:rPr>
              <a:t> </a:t>
            </a:r>
            <a:r>
              <a:rPr sz="1189" spc="-20" dirty="0">
                <a:latin typeface="Arial"/>
                <a:cs typeface="Arial"/>
              </a:rPr>
              <a:t>crowding</a:t>
            </a:r>
            <a:r>
              <a:rPr sz="1189" spc="50"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They</a:t>
            </a:r>
            <a:r>
              <a:rPr sz="1189" spc="59" dirty="0">
                <a:latin typeface="Arial"/>
                <a:cs typeface="Arial"/>
              </a:rPr>
              <a:t> </a:t>
            </a:r>
            <a:r>
              <a:rPr sz="1189" spc="-40" dirty="0">
                <a:latin typeface="Arial"/>
                <a:cs typeface="Arial"/>
              </a:rPr>
              <a:t>will</a:t>
            </a:r>
            <a:r>
              <a:rPr sz="1189" spc="991" dirty="0">
                <a:latin typeface="Arial"/>
                <a:cs typeface="Arial"/>
              </a:rPr>
              <a:t> 	</a:t>
            </a:r>
            <a:r>
              <a:rPr sz="1189" dirty="0">
                <a:latin typeface="Arial"/>
                <a:cs typeface="Arial"/>
              </a:rPr>
              <a:t>construct</a:t>
            </a:r>
            <a:r>
              <a:rPr sz="1189" spc="40" dirty="0">
                <a:latin typeface="Arial"/>
                <a:cs typeface="Arial"/>
              </a:rPr>
              <a:t> </a:t>
            </a:r>
            <a:r>
              <a:rPr sz="1189" dirty="0">
                <a:latin typeface="Arial"/>
                <a:cs typeface="Arial"/>
              </a:rPr>
              <a:t>your</a:t>
            </a:r>
            <a:r>
              <a:rPr sz="1189" spc="50" dirty="0">
                <a:latin typeface="Arial"/>
                <a:cs typeface="Arial"/>
              </a:rPr>
              <a:t> </a:t>
            </a:r>
            <a:r>
              <a:rPr sz="1189" spc="-59" dirty="0">
                <a:latin typeface="Arial"/>
                <a:cs typeface="Arial"/>
              </a:rPr>
              <a:t>sentences</a:t>
            </a:r>
            <a:r>
              <a:rPr sz="1189" spc="40" dirty="0">
                <a:latin typeface="Arial"/>
                <a:cs typeface="Arial"/>
              </a:rPr>
              <a:t> </a:t>
            </a:r>
            <a:r>
              <a:rPr sz="1189" dirty="0">
                <a:latin typeface="Arial"/>
                <a:cs typeface="Arial"/>
              </a:rPr>
              <a:t>for</a:t>
            </a:r>
            <a:r>
              <a:rPr sz="1189" spc="59" dirty="0">
                <a:latin typeface="Arial"/>
                <a:cs typeface="Arial"/>
              </a:rPr>
              <a:t> </a:t>
            </a:r>
            <a:r>
              <a:rPr sz="1189" dirty="0">
                <a:latin typeface="Arial"/>
                <a:cs typeface="Arial"/>
              </a:rPr>
              <a:t>you</a:t>
            </a:r>
            <a:r>
              <a:rPr sz="1189" spc="40" dirty="0">
                <a:latin typeface="Arial"/>
                <a:cs typeface="Arial"/>
              </a:rPr>
              <a:t> </a:t>
            </a:r>
            <a:r>
              <a:rPr sz="1189" dirty="0">
                <a:latin typeface="Arial"/>
                <a:cs typeface="Arial"/>
              </a:rPr>
              <a:t>–</a:t>
            </a:r>
            <a:r>
              <a:rPr sz="1189" spc="50" dirty="0">
                <a:latin typeface="Arial"/>
                <a:cs typeface="Arial"/>
              </a:rPr>
              <a:t> </a:t>
            </a:r>
            <a:r>
              <a:rPr sz="1189" spc="-50" dirty="0">
                <a:latin typeface="Arial"/>
                <a:cs typeface="Arial"/>
              </a:rPr>
              <a:t>even</a:t>
            </a:r>
            <a:r>
              <a:rPr sz="1189" spc="50" dirty="0">
                <a:latin typeface="Arial"/>
                <a:cs typeface="Arial"/>
              </a:rPr>
              <a:t> </a:t>
            </a:r>
            <a:r>
              <a:rPr sz="1189" dirty="0">
                <a:latin typeface="Arial"/>
                <a:cs typeface="Arial"/>
              </a:rPr>
              <a:t>think</a:t>
            </a:r>
            <a:r>
              <a:rPr sz="1189" spc="50" dirty="0">
                <a:latin typeface="Arial"/>
                <a:cs typeface="Arial"/>
              </a:rPr>
              <a:t> </a:t>
            </a:r>
            <a:r>
              <a:rPr sz="1189" dirty="0">
                <a:latin typeface="Arial"/>
                <a:cs typeface="Arial"/>
              </a:rPr>
              <a:t>your</a:t>
            </a:r>
            <a:r>
              <a:rPr sz="1189" spc="50" dirty="0">
                <a:latin typeface="Arial"/>
                <a:cs typeface="Arial"/>
              </a:rPr>
              <a:t> </a:t>
            </a:r>
            <a:r>
              <a:rPr sz="1189" dirty="0">
                <a:latin typeface="Arial"/>
                <a:cs typeface="Arial"/>
              </a:rPr>
              <a:t>thoughts</a:t>
            </a:r>
            <a:r>
              <a:rPr sz="1189" spc="40" dirty="0">
                <a:latin typeface="Arial"/>
                <a:cs typeface="Arial"/>
              </a:rPr>
              <a:t> </a:t>
            </a:r>
            <a:r>
              <a:rPr sz="1189" dirty="0">
                <a:latin typeface="Arial"/>
                <a:cs typeface="Arial"/>
              </a:rPr>
              <a:t>for</a:t>
            </a:r>
            <a:r>
              <a:rPr sz="1189" spc="59"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to</a:t>
            </a:r>
            <a:r>
              <a:rPr sz="1189" spc="40" dirty="0">
                <a:latin typeface="Arial"/>
                <a:cs typeface="Arial"/>
              </a:rPr>
              <a:t> </a:t>
            </a:r>
            <a:r>
              <a:rPr sz="1189" dirty="0">
                <a:latin typeface="Arial"/>
                <a:cs typeface="Arial"/>
              </a:rPr>
              <a:t>a</a:t>
            </a:r>
            <a:r>
              <a:rPr sz="1189" spc="59" dirty="0">
                <a:latin typeface="Arial"/>
                <a:cs typeface="Arial"/>
              </a:rPr>
              <a:t> </a:t>
            </a:r>
            <a:r>
              <a:rPr sz="1189" dirty="0">
                <a:latin typeface="Arial"/>
                <a:cs typeface="Arial"/>
              </a:rPr>
              <a:t>certain</a:t>
            </a:r>
            <a:r>
              <a:rPr sz="1189" spc="40" dirty="0">
                <a:latin typeface="Arial"/>
                <a:cs typeface="Arial"/>
              </a:rPr>
              <a:t> </a:t>
            </a:r>
            <a:r>
              <a:rPr sz="1189" dirty="0">
                <a:latin typeface="Arial"/>
                <a:cs typeface="Arial"/>
              </a:rPr>
              <a:t>extent</a:t>
            </a:r>
            <a:r>
              <a:rPr sz="1189" spc="50" dirty="0">
                <a:latin typeface="Arial"/>
                <a:cs typeface="Arial"/>
              </a:rPr>
              <a:t> </a:t>
            </a:r>
            <a:r>
              <a:rPr sz="1189" dirty="0">
                <a:latin typeface="Arial"/>
                <a:cs typeface="Arial"/>
              </a:rPr>
              <a:t>–</a:t>
            </a:r>
            <a:r>
              <a:rPr sz="1189" spc="50" dirty="0">
                <a:latin typeface="Arial"/>
                <a:cs typeface="Arial"/>
              </a:rPr>
              <a:t> </a:t>
            </a:r>
            <a:r>
              <a:rPr sz="1189" dirty="0">
                <a:latin typeface="Arial"/>
                <a:cs typeface="Arial"/>
              </a:rPr>
              <a:t>and</a:t>
            </a:r>
            <a:r>
              <a:rPr sz="1189" spc="59" dirty="0">
                <a:latin typeface="Arial"/>
                <a:cs typeface="Arial"/>
              </a:rPr>
              <a:t> </a:t>
            </a:r>
            <a:r>
              <a:rPr sz="1189" dirty="0">
                <a:latin typeface="Arial"/>
                <a:cs typeface="Arial"/>
              </a:rPr>
              <a:t>at</a:t>
            </a:r>
            <a:r>
              <a:rPr sz="1189" spc="40" dirty="0">
                <a:latin typeface="Arial"/>
                <a:cs typeface="Arial"/>
              </a:rPr>
              <a:t> </a:t>
            </a:r>
            <a:r>
              <a:rPr sz="1189" spc="-50" dirty="0">
                <a:latin typeface="Arial"/>
                <a:cs typeface="Arial"/>
              </a:rPr>
              <a:t>need</a:t>
            </a:r>
            <a:r>
              <a:rPr sz="1189" spc="50" dirty="0">
                <a:latin typeface="Arial"/>
                <a:cs typeface="Arial"/>
              </a:rPr>
              <a:t> </a:t>
            </a:r>
            <a:r>
              <a:rPr sz="1189" spc="-40" dirty="0">
                <a:latin typeface="Arial"/>
                <a:cs typeface="Arial"/>
              </a:rPr>
              <a:t>they</a:t>
            </a:r>
            <a:r>
              <a:rPr sz="1189" spc="991" dirty="0">
                <a:latin typeface="Arial"/>
                <a:cs typeface="Arial"/>
              </a:rPr>
              <a:t> 	</a:t>
            </a:r>
            <a:r>
              <a:rPr sz="1189" dirty="0">
                <a:latin typeface="Arial"/>
                <a:cs typeface="Arial"/>
              </a:rPr>
              <a:t>will</a:t>
            </a:r>
            <a:r>
              <a:rPr sz="1189" spc="79" dirty="0">
                <a:latin typeface="Arial"/>
                <a:cs typeface="Arial"/>
              </a:rPr>
              <a:t> </a:t>
            </a:r>
            <a:r>
              <a:rPr sz="1189" dirty="0">
                <a:latin typeface="Arial"/>
                <a:cs typeface="Arial"/>
              </a:rPr>
              <a:t>perform</a:t>
            </a:r>
            <a:r>
              <a:rPr sz="1189" spc="79" dirty="0">
                <a:latin typeface="Arial"/>
                <a:cs typeface="Arial"/>
              </a:rPr>
              <a:t> </a:t>
            </a:r>
            <a:r>
              <a:rPr sz="1189" dirty="0">
                <a:latin typeface="Arial"/>
                <a:cs typeface="Arial"/>
              </a:rPr>
              <a:t>the</a:t>
            </a:r>
            <a:r>
              <a:rPr sz="1189" spc="89" dirty="0">
                <a:latin typeface="Arial"/>
                <a:cs typeface="Arial"/>
              </a:rPr>
              <a:t> </a:t>
            </a:r>
            <a:r>
              <a:rPr sz="1189" dirty="0">
                <a:latin typeface="Arial"/>
                <a:cs typeface="Arial"/>
              </a:rPr>
              <a:t>important</a:t>
            </a:r>
            <a:r>
              <a:rPr sz="1189" spc="79" dirty="0">
                <a:latin typeface="Arial"/>
                <a:cs typeface="Arial"/>
              </a:rPr>
              <a:t> </a:t>
            </a:r>
            <a:r>
              <a:rPr sz="1189" spc="-40" dirty="0">
                <a:latin typeface="Arial"/>
                <a:cs typeface="Arial"/>
              </a:rPr>
              <a:t>service</a:t>
            </a:r>
            <a:r>
              <a:rPr sz="1189" spc="79" dirty="0">
                <a:latin typeface="Arial"/>
                <a:cs typeface="Arial"/>
              </a:rPr>
              <a:t> </a:t>
            </a:r>
            <a:r>
              <a:rPr sz="1189" dirty="0">
                <a:latin typeface="Arial"/>
                <a:cs typeface="Arial"/>
              </a:rPr>
              <a:t>of</a:t>
            </a:r>
            <a:r>
              <a:rPr sz="1189" spc="89" dirty="0">
                <a:latin typeface="Arial"/>
                <a:cs typeface="Arial"/>
              </a:rPr>
              <a:t> </a:t>
            </a:r>
            <a:r>
              <a:rPr sz="1189" dirty="0">
                <a:latin typeface="Arial"/>
                <a:cs typeface="Arial"/>
              </a:rPr>
              <a:t>partially</a:t>
            </a:r>
            <a:r>
              <a:rPr sz="1189" spc="79" dirty="0">
                <a:latin typeface="Arial"/>
                <a:cs typeface="Arial"/>
              </a:rPr>
              <a:t> </a:t>
            </a:r>
            <a:r>
              <a:rPr sz="1189" spc="-40" dirty="0">
                <a:latin typeface="Arial"/>
                <a:cs typeface="Arial"/>
              </a:rPr>
              <a:t>concealing</a:t>
            </a:r>
            <a:r>
              <a:rPr sz="1189" spc="89" dirty="0">
                <a:latin typeface="Arial"/>
                <a:cs typeface="Arial"/>
              </a:rPr>
              <a:t> </a:t>
            </a:r>
            <a:r>
              <a:rPr sz="1189" dirty="0">
                <a:latin typeface="Arial"/>
                <a:cs typeface="Arial"/>
              </a:rPr>
              <a:t>your</a:t>
            </a:r>
            <a:r>
              <a:rPr sz="1189" spc="79" dirty="0">
                <a:latin typeface="Arial"/>
                <a:cs typeface="Arial"/>
              </a:rPr>
              <a:t> </a:t>
            </a:r>
            <a:r>
              <a:rPr sz="1189" spc="-20" dirty="0">
                <a:latin typeface="Arial"/>
                <a:cs typeface="Arial"/>
              </a:rPr>
              <a:t>meaning</a:t>
            </a:r>
            <a:r>
              <a:rPr sz="1189" spc="79" dirty="0">
                <a:latin typeface="Arial"/>
                <a:cs typeface="Arial"/>
              </a:rPr>
              <a:t> </a:t>
            </a:r>
            <a:r>
              <a:rPr sz="1189" spc="-40" dirty="0">
                <a:latin typeface="Arial"/>
                <a:cs typeface="Arial"/>
              </a:rPr>
              <a:t>even</a:t>
            </a:r>
            <a:r>
              <a:rPr sz="1189" spc="89" dirty="0">
                <a:latin typeface="Arial"/>
                <a:cs typeface="Arial"/>
              </a:rPr>
              <a:t> </a:t>
            </a:r>
            <a:r>
              <a:rPr sz="1189" dirty="0">
                <a:latin typeface="Arial"/>
                <a:cs typeface="Arial"/>
              </a:rPr>
              <a:t>from</a:t>
            </a:r>
            <a:r>
              <a:rPr sz="1189" spc="79" dirty="0">
                <a:latin typeface="Arial"/>
                <a:cs typeface="Arial"/>
              </a:rPr>
              <a:t> </a:t>
            </a:r>
            <a:r>
              <a:rPr sz="1189" spc="-20" dirty="0">
                <a:latin typeface="Arial"/>
                <a:cs typeface="Arial"/>
              </a:rPr>
              <a:t>yourself.</a:t>
            </a:r>
            <a:endParaRPr sz="1189">
              <a:latin typeface="Arial"/>
              <a:cs typeface="Arial"/>
            </a:endParaRPr>
          </a:p>
        </p:txBody>
      </p:sp>
    </p:spTree>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0753" y="50891"/>
            <a:ext cx="9987028" cy="647613"/>
          </a:xfrm>
          <a:prstGeom prst="rect">
            <a:avLst/>
          </a:prstGeom>
        </p:spPr>
        <p:txBody>
          <a:bodyPr vert="horz" wrap="square" lIns="0" tIns="33972" rIns="0" bIns="0" rtlCol="0" anchor="ctr">
            <a:spAutoFit/>
          </a:bodyPr>
          <a:lstStyle/>
          <a:p>
            <a:pPr marL="25164">
              <a:spcBef>
                <a:spcPts val="267"/>
              </a:spcBef>
            </a:pPr>
            <a:r>
              <a:rPr spc="-40" dirty="0"/>
              <a:t>Politics</a:t>
            </a:r>
            <a:r>
              <a:rPr spc="-50" dirty="0"/>
              <a:t> </a:t>
            </a:r>
            <a:r>
              <a:rPr spc="-59" dirty="0"/>
              <a:t>and</a:t>
            </a:r>
            <a:r>
              <a:rPr spc="-30" dirty="0"/>
              <a:t> </a:t>
            </a:r>
            <a:r>
              <a:rPr dirty="0"/>
              <a:t>the</a:t>
            </a:r>
            <a:r>
              <a:rPr spc="-40" dirty="0"/>
              <a:t> </a:t>
            </a:r>
            <a:r>
              <a:rPr spc="-89" dirty="0"/>
              <a:t>English</a:t>
            </a:r>
            <a:r>
              <a:rPr spc="-40" dirty="0"/>
              <a:t> </a:t>
            </a:r>
            <a:r>
              <a:rPr spc="-159" dirty="0"/>
              <a:t>Language</a:t>
            </a:r>
            <a:r>
              <a:rPr spc="-30" dirty="0"/>
              <a:t> </a:t>
            </a:r>
            <a:r>
              <a:rPr spc="-20" dirty="0"/>
              <a:t>(1946)</a:t>
            </a:r>
          </a:p>
        </p:txBody>
      </p:sp>
      <p:pic>
        <p:nvPicPr>
          <p:cNvPr id="3" name="object 3"/>
          <p:cNvPicPr/>
          <p:nvPr/>
        </p:nvPicPr>
        <p:blipFill>
          <a:blip r:embed="rId2" cstate="print"/>
          <a:stretch>
            <a:fillRect/>
          </a:stretch>
        </p:blipFill>
        <p:spPr>
          <a:xfrm>
            <a:off x="4565191" y="1384115"/>
            <a:ext cx="3057437" cy="2213810"/>
          </a:xfrm>
          <a:prstGeom prst="rect">
            <a:avLst/>
          </a:prstGeom>
        </p:spPr>
      </p:pic>
      <p:sp>
        <p:nvSpPr>
          <p:cNvPr id="4" name="object 4"/>
          <p:cNvSpPr txBox="1"/>
          <p:nvPr/>
        </p:nvSpPr>
        <p:spPr>
          <a:xfrm>
            <a:off x="2532538" y="3898676"/>
            <a:ext cx="7439760" cy="1974194"/>
          </a:xfrm>
          <a:prstGeom prst="rect">
            <a:avLst/>
          </a:prstGeom>
        </p:spPr>
        <p:txBody>
          <a:bodyPr vert="horz" wrap="square" lIns="0" tIns="33972" rIns="0" bIns="0" rtlCol="0">
            <a:spAutoFit/>
          </a:bodyPr>
          <a:lstStyle/>
          <a:p>
            <a:pPr marL="252896" marR="50328" indent="-228990">
              <a:lnSpc>
                <a:spcPts val="1387"/>
              </a:lnSpc>
              <a:spcBef>
                <a:spcPts val="267"/>
              </a:spcBef>
              <a:buClr>
                <a:srgbClr val="3333B2"/>
              </a:buClr>
              <a:buFont typeface="Arial"/>
              <a:buChar char="•"/>
              <a:tabLst>
                <a:tab pos="257929" algn="l"/>
              </a:tabLst>
            </a:pPr>
            <a:r>
              <a:rPr sz="1189" dirty="0">
                <a:latin typeface="Arial"/>
                <a:cs typeface="Arial"/>
              </a:rPr>
              <a:t>As</a:t>
            </a:r>
            <a:r>
              <a:rPr sz="1189" spc="69" dirty="0">
                <a:latin typeface="Arial"/>
                <a:cs typeface="Arial"/>
              </a:rPr>
              <a:t> </a:t>
            </a:r>
            <a:r>
              <a:rPr sz="1189" dirty="0">
                <a:latin typeface="Arial"/>
                <a:cs typeface="Arial"/>
              </a:rPr>
              <a:t>I</a:t>
            </a:r>
            <a:r>
              <a:rPr sz="1189" spc="69" dirty="0">
                <a:latin typeface="Arial"/>
                <a:cs typeface="Arial"/>
              </a:rPr>
              <a:t> </a:t>
            </a:r>
            <a:r>
              <a:rPr sz="1189" spc="-40" dirty="0">
                <a:latin typeface="Arial"/>
                <a:cs typeface="Arial"/>
              </a:rPr>
              <a:t>have</a:t>
            </a:r>
            <a:r>
              <a:rPr sz="1189" spc="79" dirty="0">
                <a:latin typeface="Arial"/>
                <a:cs typeface="Arial"/>
              </a:rPr>
              <a:t> </a:t>
            </a:r>
            <a:r>
              <a:rPr sz="1189" dirty="0">
                <a:latin typeface="Arial"/>
                <a:cs typeface="Arial"/>
              </a:rPr>
              <a:t>tried</a:t>
            </a:r>
            <a:r>
              <a:rPr sz="1189" spc="69" dirty="0">
                <a:latin typeface="Arial"/>
                <a:cs typeface="Arial"/>
              </a:rPr>
              <a:t> </a:t>
            </a:r>
            <a:r>
              <a:rPr sz="1189" dirty="0">
                <a:latin typeface="Arial"/>
                <a:cs typeface="Arial"/>
              </a:rPr>
              <a:t>to</a:t>
            </a:r>
            <a:r>
              <a:rPr sz="1189" spc="79" dirty="0">
                <a:latin typeface="Arial"/>
                <a:cs typeface="Arial"/>
              </a:rPr>
              <a:t> </a:t>
            </a:r>
            <a:r>
              <a:rPr sz="1189" spc="-20" dirty="0">
                <a:latin typeface="Arial"/>
                <a:cs typeface="Arial"/>
              </a:rPr>
              <a:t>show,</a:t>
            </a:r>
            <a:r>
              <a:rPr sz="1189" spc="69" dirty="0">
                <a:latin typeface="Arial"/>
                <a:cs typeface="Arial"/>
              </a:rPr>
              <a:t> </a:t>
            </a:r>
            <a:r>
              <a:rPr sz="1189" dirty="0">
                <a:latin typeface="Arial"/>
                <a:cs typeface="Arial"/>
              </a:rPr>
              <a:t>modern</a:t>
            </a:r>
            <a:r>
              <a:rPr sz="1189" spc="79" dirty="0">
                <a:latin typeface="Arial"/>
                <a:cs typeface="Arial"/>
              </a:rPr>
              <a:t> </a:t>
            </a:r>
            <a:r>
              <a:rPr sz="1189" dirty="0">
                <a:latin typeface="Arial"/>
                <a:cs typeface="Arial"/>
              </a:rPr>
              <a:t>writing</a:t>
            </a:r>
            <a:r>
              <a:rPr sz="1189" spc="69" dirty="0">
                <a:latin typeface="Arial"/>
                <a:cs typeface="Arial"/>
              </a:rPr>
              <a:t> </a:t>
            </a:r>
            <a:r>
              <a:rPr sz="1189" dirty="0">
                <a:latin typeface="Arial"/>
                <a:cs typeface="Arial"/>
              </a:rPr>
              <a:t>at</a:t>
            </a:r>
            <a:r>
              <a:rPr sz="1189" spc="79" dirty="0">
                <a:latin typeface="Arial"/>
                <a:cs typeface="Arial"/>
              </a:rPr>
              <a:t> </a:t>
            </a:r>
            <a:r>
              <a:rPr sz="1189" dirty="0">
                <a:latin typeface="Arial"/>
                <a:cs typeface="Arial"/>
              </a:rPr>
              <a:t>its</a:t>
            </a:r>
            <a:r>
              <a:rPr sz="1189" spc="69" dirty="0">
                <a:latin typeface="Arial"/>
                <a:cs typeface="Arial"/>
              </a:rPr>
              <a:t> </a:t>
            </a:r>
            <a:r>
              <a:rPr sz="1189" dirty="0">
                <a:latin typeface="Arial"/>
                <a:cs typeface="Arial"/>
              </a:rPr>
              <a:t>worst</a:t>
            </a:r>
            <a:r>
              <a:rPr sz="1189" spc="79" dirty="0">
                <a:latin typeface="Arial"/>
                <a:cs typeface="Arial"/>
              </a:rPr>
              <a:t> </a:t>
            </a:r>
            <a:r>
              <a:rPr sz="1189" spc="-50" dirty="0">
                <a:latin typeface="Arial"/>
                <a:cs typeface="Arial"/>
              </a:rPr>
              <a:t>does</a:t>
            </a:r>
            <a:r>
              <a:rPr sz="1189" spc="69" dirty="0">
                <a:latin typeface="Arial"/>
                <a:cs typeface="Arial"/>
              </a:rPr>
              <a:t> </a:t>
            </a:r>
            <a:r>
              <a:rPr sz="1189" dirty="0">
                <a:latin typeface="Arial"/>
                <a:cs typeface="Arial"/>
              </a:rPr>
              <a:t>not</a:t>
            </a:r>
            <a:r>
              <a:rPr sz="1189" spc="69" dirty="0">
                <a:latin typeface="Arial"/>
                <a:cs typeface="Arial"/>
              </a:rPr>
              <a:t> </a:t>
            </a:r>
            <a:r>
              <a:rPr sz="1189" spc="-20" dirty="0">
                <a:latin typeface="Arial"/>
                <a:cs typeface="Arial"/>
              </a:rPr>
              <a:t>consist</a:t>
            </a:r>
            <a:r>
              <a:rPr sz="1189" spc="79"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picking</a:t>
            </a:r>
            <a:r>
              <a:rPr sz="1189" spc="79" dirty="0">
                <a:latin typeface="Arial"/>
                <a:cs typeface="Arial"/>
              </a:rPr>
              <a:t> </a:t>
            </a:r>
            <a:r>
              <a:rPr sz="1189" dirty="0">
                <a:latin typeface="Arial"/>
                <a:cs typeface="Arial"/>
              </a:rPr>
              <a:t>out</a:t>
            </a:r>
            <a:r>
              <a:rPr sz="1189" spc="69" dirty="0">
                <a:latin typeface="Arial"/>
                <a:cs typeface="Arial"/>
              </a:rPr>
              <a:t> </a:t>
            </a:r>
            <a:r>
              <a:rPr sz="1189" spc="-20" dirty="0">
                <a:latin typeface="Arial"/>
                <a:cs typeface="Arial"/>
              </a:rPr>
              <a:t>words</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the</a:t>
            </a:r>
            <a:r>
              <a:rPr sz="1189" spc="79" dirty="0">
                <a:latin typeface="Arial"/>
                <a:cs typeface="Arial"/>
              </a:rPr>
              <a:t> </a:t>
            </a:r>
            <a:r>
              <a:rPr sz="1189" spc="-59" dirty="0">
                <a:latin typeface="Arial"/>
                <a:cs typeface="Arial"/>
              </a:rPr>
              <a:t>sake</a:t>
            </a:r>
            <a:r>
              <a:rPr sz="1189" spc="69" dirty="0">
                <a:latin typeface="Arial"/>
                <a:cs typeface="Arial"/>
              </a:rPr>
              <a:t> </a:t>
            </a:r>
            <a:r>
              <a:rPr sz="1189" spc="-50" dirty="0">
                <a:latin typeface="Arial"/>
                <a:cs typeface="Arial"/>
              </a:rPr>
              <a:t>of</a:t>
            </a:r>
            <a:r>
              <a:rPr sz="1189" spc="991" dirty="0">
                <a:latin typeface="Arial"/>
                <a:cs typeface="Arial"/>
              </a:rPr>
              <a:t> 	</a:t>
            </a:r>
            <a:r>
              <a:rPr sz="1189" dirty="0">
                <a:latin typeface="Arial"/>
                <a:cs typeface="Arial"/>
              </a:rPr>
              <a:t>their</a:t>
            </a:r>
            <a:r>
              <a:rPr sz="1189" spc="50" dirty="0">
                <a:latin typeface="Arial"/>
                <a:cs typeface="Arial"/>
              </a:rPr>
              <a:t> </a:t>
            </a:r>
            <a:r>
              <a:rPr sz="1189" spc="-20" dirty="0">
                <a:latin typeface="Arial"/>
                <a:cs typeface="Arial"/>
              </a:rPr>
              <a:t>meaning</a:t>
            </a:r>
            <a:r>
              <a:rPr sz="1189" spc="50" dirty="0">
                <a:latin typeface="Arial"/>
                <a:cs typeface="Arial"/>
              </a:rPr>
              <a:t> </a:t>
            </a:r>
            <a:r>
              <a:rPr sz="1189" dirty="0">
                <a:latin typeface="Arial"/>
                <a:cs typeface="Arial"/>
              </a:rPr>
              <a:t>and</a:t>
            </a:r>
            <a:r>
              <a:rPr sz="1189" spc="50" dirty="0">
                <a:latin typeface="Arial"/>
                <a:cs typeface="Arial"/>
              </a:rPr>
              <a:t> </a:t>
            </a:r>
            <a:r>
              <a:rPr sz="1189" dirty="0">
                <a:latin typeface="Arial"/>
                <a:cs typeface="Arial"/>
              </a:rPr>
              <a:t>inventing</a:t>
            </a:r>
            <a:r>
              <a:rPr sz="1189" spc="50" dirty="0">
                <a:latin typeface="Arial"/>
                <a:cs typeface="Arial"/>
              </a:rPr>
              <a:t> </a:t>
            </a:r>
            <a:r>
              <a:rPr sz="1189" spc="-50" dirty="0">
                <a:latin typeface="Arial"/>
                <a:cs typeface="Arial"/>
              </a:rPr>
              <a:t>images</a:t>
            </a:r>
            <a:r>
              <a:rPr sz="1189" spc="50" dirty="0">
                <a:latin typeface="Arial"/>
                <a:cs typeface="Arial"/>
              </a:rPr>
              <a:t> </a:t>
            </a:r>
            <a:r>
              <a:rPr sz="1189" dirty="0">
                <a:latin typeface="Arial"/>
                <a:cs typeface="Arial"/>
              </a:rPr>
              <a:t>in</a:t>
            </a:r>
            <a:r>
              <a:rPr sz="1189" spc="50" dirty="0">
                <a:latin typeface="Arial"/>
                <a:cs typeface="Arial"/>
              </a:rPr>
              <a:t> </a:t>
            </a:r>
            <a:r>
              <a:rPr sz="1189" spc="-20" dirty="0">
                <a:latin typeface="Arial"/>
                <a:cs typeface="Arial"/>
              </a:rPr>
              <a:t>order</a:t>
            </a:r>
            <a:r>
              <a:rPr sz="1189" spc="50" dirty="0">
                <a:latin typeface="Arial"/>
                <a:cs typeface="Arial"/>
              </a:rPr>
              <a:t> </a:t>
            </a:r>
            <a:r>
              <a:rPr sz="1189" dirty="0">
                <a:latin typeface="Arial"/>
                <a:cs typeface="Arial"/>
              </a:rPr>
              <a:t>to</a:t>
            </a:r>
            <a:r>
              <a:rPr sz="1189" spc="50" dirty="0">
                <a:latin typeface="Arial"/>
                <a:cs typeface="Arial"/>
              </a:rPr>
              <a:t> </a:t>
            </a:r>
            <a:r>
              <a:rPr sz="1189" spc="-20" dirty="0">
                <a:latin typeface="Arial"/>
                <a:cs typeface="Arial"/>
              </a:rPr>
              <a:t>make</a:t>
            </a:r>
            <a:r>
              <a:rPr sz="1189" spc="50" dirty="0">
                <a:latin typeface="Arial"/>
                <a:cs typeface="Arial"/>
              </a:rPr>
              <a:t> </a:t>
            </a:r>
            <a:r>
              <a:rPr sz="1189" dirty="0">
                <a:latin typeface="Arial"/>
                <a:cs typeface="Arial"/>
              </a:rPr>
              <a:t>the</a:t>
            </a:r>
            <a:r>
              <a:rPr sz="1189" spc="50" dirty="0">
                <a:latin typeface="Arial"/>
                <a:cs typeface="Arial"/>
              </a:rPr>
              <a:t> </a:t>
            </a:r>
            <a:r>
              <a:rPr sz="1189" spc="-20" dirty="0">
                <a:latin typeface="Arial"/>
                <a:cs typeface="Arial"/>
              </a:rPr>
              <a:t>meaning</a:t>
            </a:r>
            <a:r>
              <a:rPr sz="1189" spc="50" dirty="0">
                <a:latin typeface="Arial"/>
                <a:cs typeface="Arial"/>
              </a:rPr>
              <a:t> </a:t>
            </a:r>
            <a:r>
              <a:rPr sz="1189" spc="-20" dirty="0">
                <a:latin typeface="Arial"/>
                <a:cs typeface="Arial"/>
              </a:rPr>
              <a:t>clearer.</a:t>
            </a:r>
            <a:r>
              <a:rPr sz="1189" spc="59" dirty="0">
                <a:latin typeface="Arial"/>
                <a:cs typeface="Arial"/>
              </a:rPr>
              <a:t> </a:t>
            </a:r>
            <a:r>
              <a:rPr sz="1189" dirty="0">
                <a:latin typeface="Arial"/>
                <a:cs typeface="Arial"/>
              </a:rPr>
              <a:t>It</a:t>
            </a:r>
            <a:r>
              <a:rPr sz="1189" spc="50" dirty="0">
                <a:latin typeface="Arial"/>
                <a:cs typeface="Arial"/>
              </a:rPr>
              <a:t> </a:t>
            </a:r>
            <a:r>
              <a:rPr sz="1189" spc="-20" dirty="0">
                <a:latin typeface="Arial"/>
                <a:cs typeface="Arial"/>
              </a:rPr>
              <a:t>consists</a:t>
            </a:r>
            <a:r>
              <a:rPr sz="1189" spc="50" dirty="0">
                <a:latin typeface="Arial"/>
                <a:cs typeface="Arial"/>
              </a:rPr>
              <a:t> </a:t>
            </a:r>
            <a:r>
              <a:rPr sz="1189" dirty="0">
                <a:latin typeface="Arial"/>
                <a:cs typeface="Arial"/>
              </a:rPr>
              <a:t>in</a:t>
            </a:r>
            <a:r>
              <a:rPr sz="1189" spc="50" dirty="0">
                <a:latin typeface="Arial"/>
                <a:cs typeface="Arial"/>
              </a:rPr>
              <a:t> </a:t>
            </a:r>
            <a:r>
              <a:rPr sz="1189" dirty="0">
                <a:latin typeface="Arial"/>
                <a:cs typeface="Arial"/>
              </a:rPr>
              <a:t>gumming</a:t>
            </a:r>
            <a:r>
              <a:rPr sz="1189" spc="50" dirty="0">
                <a:latin typeface="Arial"/>
                <a:cs typeface="Arial"/>
              </a:rPr>
              <a:t> </a:t>
            </a:r>
            <a:r>
              <a:rPr sz="1189" spc="-20" dirty="0">
                <a:latin typeface="Arial"/>
                <a:cs typeface="Arial"/>
              </a:rPr>
              <a:t>together</a:t>
            </a:r>
            <a:r>
              <a:rPr sz="1189" spc="991" dirty="0">
                <a:latin typeface="Arial"/>
                <a:cs typeface="Arial"/>
              </a:rPr>
              <a:t> 	</a:t>
            </a:r>
            <a:r>
              <a:rPr sz="1189" dirty="0">
                <a:latin typeface="Arial"/>
                <a:cs typeface="Arial"/>
              </a:rPr>
              <a:t>long</a:t>
            </a:r>
            <a:r>
              <a:rPr sz="1189" spc="20" dirty="0">
                <a:latin typeface="Arial"/>
                <a:cs typeface="Arial"/>
              </a:rPr>
              <a:t> </a:t>
            </a:r>
            <a:r>
              <a:rPr sz="1189" dirty="0">
                <a:latin typeface="Arial"/>
                <a:cs typeface="Arial"/>
              </a:rPr>
              <a:t>strips</a:t>
            </a:r>
            <a:r>
              <a:rPr sz="1189" spc="20" dirty="0">
                <a:latin typeface="Arial"/>
                <a:cs typeface="Arial"/>
              </a:rPr>
              <a:t> </a:t>
            </a:r>
            <a:r>
              <a:rPr sz="1189" dirty="0">
                <a:latin typeface="Arial"/>
                <a:cs typeface="Arial"/>
              </a:rPr>
              <a:t>of</a:t>
            </a:r>
            <a:r>
              <a:rPr sz="1189" spc="30" dirty="0">
                <a:latin typeface="Arial"/>
                <a:cs typeface="Arial"/>
              </a:rPr>
              <a:t> </a:t>
            </a:r>
            <a:r>
              <a:rPr sz="1189" spc="-20" dirty="0">
                <a:latin typeface="Arial"/>
                <a:cs typeface="Arial"/>
              </a:rPr>
              <a:t>words</a:t>
            </a:r>
            <a:r>
              <a:rPr sz="1189" spc="20" dirty="0">
                <a:latin typeface="Arial"/>
                <a:cs typeface="Arial"/>
              </a:rPr>
              <a:t> </a:t>
            </a:r>
            <a:r>
              <a:rPr sz="1189" dirty="0">
                <a:latin typeface="Arial"/>
                <a:cs typeface="Arial"/>
              </a:rPr>
              <a:t>which</a:t>
            </a:r>
            <a:r>
              <a:rPr sz="1189" spc="30" dirty="0">
                <a:latin typeface="Arial"/>
                <a:cs typeface="Arial"/>
              </a:rPr>
              <a:t> </a:t>
            </a:r>
            <a:r>
              <a:rPr sz="1189" spc="-40" dirty="0">
                <a:latin typeface="Arial"/>
                <a:cs typeface="Arial"/>
              </a:rPr>
              <a:t>have</a:t>
            </a:r>
            <a:r>
              <a:rPr sz="1189" spc="20" dirty="0">
                <a:latin typeface="Arial"/>
                <a:cs typeface="Arial"/>
              </a:rPr>
              <a:t> </a:t>
            </a:r>
            <a:r>
              <a:rPr sz="1189" spc="-20" dirty="0">
                <a:latin typeface="Arial"/>
                <a:cs typeface="Arial"/>
              </a:rPr>
              <a:t>already</a:t>
            </a:r>
            <a:r>
              <a:rPr sz="1189" spc="20" dirty="0">
                <a:latin typeface="Arial"/>
                <a:cs typeface="Arial"/>
              </a:rPr>
              <a:t> </a:t>
            </a:r>
            <a:r>
              <a:rPr sz="1189" spc="-40" dirty="0">
                <a:latin typeface="Arial"/>
                <a:cs typeface="Arial"/>
              </a:rPr>
              <a:t>been</a:t>
            </a:r>
            <a:r>
              <a:rPr sz="1189" spc="30" dirty="0">
                <a:latin typeface="Arial"/>
                <a:cs typeface="Arial"/>
              </a:rPr>
              <a:t> </a:t>
            </a:r>
            <a:r>
              <a:rPr sz="1189" dirty="0">
                <a:latin typeface="Arial"/>
                <a:cs typeface="Arial"/>
              </a:rPr>
              <a:t>set</a:t>
            </a:r>
            <a:r>
              <a:rPr sz="1189" spc="20" dirty="0">
                <a:latin typeface="Arial"/>
                <a:cs typeface="Arial"/>
              </a:rPr>
              <a:t> </a:t>
            </a:r>
            <a:r>
              <a:rPr sz="1189" dirty="0">
                <a:latin typeface="Arial"/>
                <a:cs typeface="Arial"/>
              </a:rPr>
              <a:t>in</a:t>
            </a:r>
            <a:r>
              <a:rPr sz="1189" spc="30" dirty="0">
                <a:latin typeface="Arial"/>
                <a:cs typeface="Arial"/>
              </a:rPr>
              <a:t> </a:t>
            </a:r>
            <a:r>
              <a:rPr sz="1189" spc="-20" dirty="0">
                <a:latin typeface="Arial"/>
                <a:cs typeface="Arial"/>
              </a:rPr>
              <a:t>order</a:t>
            </a:r>
            <a:r>
              <a:rPr sz="1189" spc="20" dirty="0">
                <a:latin typeface="Arial"/>
                <a:cs typeface="Arial"/>
              </a:rPr>
              <a:t> </a:t>
            </a:r>
            <a:r>
              <a:rPr sz="1189" dirty="0">
                <a:latin typeface="Arial"/>
                <a:cs typeface="Arial"/>
              </a:rPr>
              <a:t>by</a:t>
            </a:r>
            <a:r>
              <a:rPr sz="1189" spc="30" dirty="0">
                <a:latin typeface="Arial"/>
                <a:cs typeface="Arial"/>
              </a:rPr>
              <a:t> </a:t>
            </a:r>
            <a:r>
              <a:rPr sz="1189" spc="-59" dirty="0">
                <a:latin typeface="Arial"/>
                <a:cs typeface="Arial"/>
              </a:rPr>
              <a:t>someone</a:t>
            </a:r>
            <a:r>
              <a:rPr sz="1189" spc="20" dirty="0">
                <a:latin typeface="Arial"/>
                <a:cs typeface="Arial"/>
              </a:rPr>
              <a:t> </a:t>
            </a:r>
            <a:r>
              <a:rPr sz="1189" spc="-40" dirty="0">
                <a:latin typeface="Arial"/>
                <a:cs typeface="Arial"/>
              </a:rPr>
              <a:t>else,</a:t>
            </a:r>
            <a:r>
              <a:rPr sz="1189" spc="20" dirty="0">
                <a:latin typeface="Arial"/>
                <a:cs typeface="Arial"/>
              </a:rPr>
              <a:t> </a:t>
            </a:r>
            <a:r>
              <a:rPr sz="1189" dirty="0">
                <a:latin typeface="Arial"/>
                <a:cs typeface="Arial"/>
              </a:rPr>
              <a:t>and</a:t>
            </a:r>
            <a:r>
              <a:rPr sz="1189" spc="30" dirty="0">
                <a:latin typeface="Arial"/>
                <a:cs typeface="Arial"/>
              </a:rPr>
              <a:t> </a:t>
            </a:r>
            <a:r>
              <a:rPr sz="1189" dirty="0">
                <a:latin typeface="Arial"/>
                <a:cs typeface="Arial"/>
              </a:rPr>
              <a:t>making</a:t>
            </a:r>
            <a:r>
              <a:rPr sz="1189" spc="20" dirty="0">
                <a:latin typeface="Arial"/>
                <a:cs typeface="Arial"/>
              </a:rPr>
              <a:t> </a:t>
            </a:r>
            <a:r>
              <a:rPr sz="1189" dirty="0">
                <a:latin typeface="Arial"/>
                <a:cs typeface="Arial"/>
              </a:rPr>
              <a:t>the</a:t>
            </a:r>
            <a:r>
              <a:rPr sz="1189" spc="30" dirty="0">
                <a:latin typeface="Arial"/>
                <a:cs typeface="Arial"/>
              </a:rPr>
              <a:t> </a:t>
            </a:r>
            <a:r>
              <a:rPr sz="1189" spc="-20" dirty="0">
                <a:latin typeface="Arial"/>
                <a:cs typeface="Arial"/>
              </a:rPr>
              <a:t>results</a:t>
            </a:r>
            <a:r>
              <a:rPr sz="1189" spc="991" dirty="0">
                <a:latin typeface="Arial"/>
                <a:cs typeface="Arial"/>
              </a:rPr>
              <a:t> 	</a:t>
            </a:r>
            <a:r>
              <a:rPr sz="1189" spc="-40" dirty="0">
                <a:latin typeface="Arial"/>
                <a:cs typeface="Arial"/>
              </a:rPr>
              <a:t>presentable</a:t>
            </a:r>
            <a:r>
              <a:rPr sz="1189" spc="99" dirty="0">
                <a:latin typeface="Arial"/>
                <a:cs typeface="Arial"/>
              </a:rPr>
              <a:t> </a:t>
            </a:r>
            <a:r>
              <a:rPr sz="1189" dirty="0">
                <a:latin typeface="Arial"/>
                <a:cs typeface="Arial"/>
              </a:rPr>
              <a:t>by</a:t>
            </a:r>
            <a:r>
              <a:rPr sz="1189" spc="99" dirty="0">
                <a:latin typeface="Arial"/>
                <a:cs typeface="Arial"/>
              </a:rPr>
              <a:t> </a:t>
            </a:r>
            <a:r>
              <a:rPr sz="1189" spc="-50" dirty="0">
                <a:latin typeface="Arial"/>
                <a:cs typeface="Arial"/>
              </a:rPr>
              <a:t>sheer</a:t>
            </a:r>
            <a:r>
              <a:rPr sz="1189" spc="99" dirty="0">
                <a:latin typeface="Arial"/>
                <a:cs typeface="Arial"/>
              </a:rPr>
              <a:t> </a:t>
            </a:r>
            <a:r>
              <a:rPr sz="1189" dirty="0">
                <a:latin typeface="Arial"/>
                <a:cs typeface="Arial"/>
              </a:rPr>
              <a:t>humbug.</a:t>
            </a:r>
            <a:r>
              <a:rPr sz="1189" spc="99" dirty="0">
                <a:latin typeface="Arial"/>
                <a:cs typeface="Arial"/>
              </a:rPr>
              <a:t> </a:t>
            </a:r>
            <a:r>
              <a:rPr sz="1189" dirty="0">
                <a:latin typeface="Arial"/>
                <a:cs typeface="Arial"/>
              </a:rPr>
              <a:t>The</a:t>
            </a:r>
            <a:r>
              <a:rPr sz="1189" spc="99" dirty="0">
                <a:latin typeface="Arial"/>
                <a:cs typeface="Arial"/>
              </a:rPr>
              <a:t> </a:t>
            </a:r>
            <a:r>
              <a:rPr sz="1189" dirty="0">
                <a:latin typeface="Arial"/>
                <a:cs typeface="Arial"/>
              </a:rPr>
              <a:t>attraction</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this</a:t>
            </a:r>
            <a:r>
              <a:rPr sz="1189" spc="99" dirty="0">
                <a:latin typeface="Arial"/>
                <a:cs typeface="Arial"/>
              </a:rPr>
              <a:t> </a:t>
            </a:r>
            <a:r>
              <a:rPr sz="1189" spc="-20" dirty="0">
                <a:latin typeface="Arial"/>
                <a:cs typeface="Arial"/>
              </a:rPr>
              <a:t>way</a:t>
            </a:r>
            <a:r>
              <a:rPr sz="1189" spc="99" dirty="0">
                <a:latin typeface="Arial"/>
                <a:cs typeface="Arial"/>
              </a:rPr>
              <a:t> </a:t>
            </a:r>
            <a:r>
              <a:rPr sz="1189" dirty="0">
                <a:latin typeface="Arial"/>
                <a:cs typeface="Arial"/>
              </a:rPr>
              <a:t>of</a:t>
            </a:r>
            <a:r>
              <a:rPr sz="1189" spc="99" dirty="0">
                <a:latin typeface="Arial"/>
                <a:cs typeface="Arial"/>
              </a:rPr>
              <a:t> </a:t>
            </a:r>
            <a:r>
              <a:rPr sz="1189" dirty="0">
                <a:latin typeface="Arial"/>
                <a:cs typeface="Arial"/>
              </a:rPr>
              <a:t>writing</a:t>
            </a:r>
            <a:r>
              <a:rPr sz="1189" spc="99" dirty="0">
                <a:latin typeface="Arial"/>
                <a:cs typeface="Arial"/>
              </a:rPr>
              <a:t> </a:t>
            </a:r>
            <a:r>
              <a:rPr sz="1189" dirty="0">
                <a:latin typeface="Arial"/>
                <a:cs typeface="Arial"/>
              </a:rPr>
              <a:t>is</a:t>
            </a:r>
            <a:r>
              <a:rPr sz="1189" spc="99" dirty="0">
                <a:latin typeface="Arial"/>
                <a:cs typeface="Arial"/>
              </a:rPr>
              <a:t> </a:t>
            </a:r>
            <a:r>
              <a:rPr sz="1189" dirty="0">
                <a:latin typeface="Arial"/>
                <a:cs typeface="Arial"/>
              </a:rPr>
              <a:t>that</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is</a:t>
            </a:r>
            <a:r>
              <a:rPr sz="1189" spc="99" dirty="0">
                <a:latin typeface="Arial"/>
                <a:cs typeface="Arial"/>
              </a:rPr>
              <a:t> </a:t>
            </a:r>
            <a:r>
              <a:rPr sz="1189" spc="-20" dirty="0">
                <a:latin typeface="Arial"/>
                <a:cs typeface="Arial"/>
              </a:rPr>
              <a:t>easy.</a:t>
            </a:r>
            <a:endParaRPr sz="1189">
              <a:latin typeface="Arial"/>
              <a:cs typeface="Arial"/>
            </a:endParaRPr>
          </a:p>
          <a:p>
            <a:pPr marL="252896" marR="10066" indent="-228990">
              <a:lnSpc>
                <a:spcPts val="1387"/>
              </a:lnSpc>
              <a:spcBef>
                <a:spcPts val="575"/>
              </a:spcBef>
              <a:buClr>
                <a:srgbClr val="3333B2"/>
              </a:buClr>
              <a:buFont typeface="Arial"/>
              <a:buChar char="•"/>
              <a:tabLst>
                <a:tab pos="257929" algn="l"/>
              </a:tabLst>
            </a:pPr>
            <a:r>
              <a:rPr sz="1189" dirty="0">
                <a:latin typeface="Arial"/>
                <a:cs typeface="Arial"/>
              </a:rPr>
              <a:t>What</a:t>
            </a:r>
            <a:r>
              <a:rPr sz="1189" spc="89" dirty="0">
                <a:latin typeface="Arial"/>
                <a:cs typeface="Arial"/>
              </a:rPr>
              <a:t> </a:t>
            </a:r>
            <a:r>
              <a:rPr sz="1189" dirty="0">
                <a:latin typeface="Arial"/>
                <a:cs typeface="Arial"/>
              </a:rPr>
              <a:t>am</a:t>
            </a:r>
            <a:r>
              <a:rPr sz="1189" spc="99" dirty="0">
                <a:latin typeface="Arial"/>
                <a:cs typeface="Arial"/>
              </a:rPr>
              <a:t> </a:t>
            </a:r>
            <a:r>
              <a:rPr sz="1189" dirty="0">
                <a:latin typeface="Arial"/>
                <a:cs typeface="Arial"/>
              </a:rPr>
              <a:t>I</a:t>
            </a:r>
            <a:r>
              <a:rPr sz="1189" spc="99" dirty="0">
                <a:latin typeface="Arial"/>
                <a:cs typeface="Arial"/>
              </a:rPr>
              <a:t> </a:t>
            </a:r>
            <a:r>
              <a:rPr sz="1189" dirty="0">
                <a:latin typeface="Arial"/>
                <a:cs typeface="Arial"/>
              </a:rPr>
              <a:t>trying</a:t>
            </a:r>
            <a:r>
              <a:rPr sz="1189" spc="99" dirty="0">
                <a:latin typeface="Arial"/>
                <a:cs typeface="Arial"/>
              </a:rPr>
              <a:t> </a:t>
            </a:r>
            <a:r>
              <a:rPr sz="1189" dirty="0">
                <a:latin typeface="Arial"/>
                <a:cs typeface="Arial"/>
              </a:rPr>
              <a:t>to</a:t>
            </a:r>
            <a:r>
              <a:rPr sz="1189" spc="99" dirty="0">
                <a:latin typeface="Arial"/>
                <a:cs typeface="Arial"/>
              </a:rPr>
              <a:t> </a:t>
            </a:r>
            <a:r>
              <a:rPr sz="1189" spc="-59" dirty="0">
                <a:latin typeface="Arial"/>
                <a:cs typeface="Arial"/>
              </a:rPr>
              <a:t>say?</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words</a:t>
            </a:r>
            <a:r>
              <a:rPr sz="1189" spc="99" dirty="0">
                <a:latin typeface="Arial"/>
                <a:cs typeface="Arial"/>
              </a:rPr>
              <a:t> </a:t>
            </a:r>
            <a:r>
              <a:rPr sz="1189" dirty="0">
                <a:latin typeface="Arial"/>
                <a:cs typeface="Arial"/>
              </a:rPr>
              <a:t>will</a:t>
            </a:r>
            <a:r>
              <a:rPr sz="1189" spc="99" dirty="0">
                <a:latin typeface="Arial"/>
                <a:cs typeface="Arial"/>
              </a:rPr>
              <a:t> </a:t>
            </a:r>
            <a:r>
              <a:rPr sz="1189" spc="-69" dirty="0">
                <a:latin typeface="Arial"/>
                <a:cs typeface="Arial"/>
              </a:rPr>
              <a:t>express</a:t>
            </a:r>
            <a:r>
              <a:rPr sz="1189" spc="99" dirty="0">
                <a:latin typeface="Arial"/>
                <a:cs typeface="Arial"/>
              </a:rPr>
              <a:t> </a:t>
            </a:r>
            <a:r>
              <a:rPr sz="1189" dirty="0">
                <a:latin typeface="Arial"/>
                <a:cs typeface="Arial"/>
              </a:rPr>
              <a:t>it?</a:t>
            </a:r>
            <a:r>
              <a:rPr sz="1189" spc="99" dirty="0">
                <a:latin typeface="Arial"/>
                <a:cs typeface="Arial"/>
              </a:rPr>
              <a:t> </a:t>
            </a:r>
            <a:r>
              <a:rPr sz="1189" dirty="0">
                <a:latin typeface="Arial"/>
                <a:cs typeface="Arial"/>
              </a:rPr>
              <a:t>What</a:t>
            </a:r>
            <a:r>
              <a:rPr sz="1189" spc="99" dirty="0">
                <a:latin typeface="Arial"/>
                <a:cs typeface="Arial"/>
              </a:rPr>
              <a:t> </a:t>
            </a:r>
            <a:r>
              <a:rPr sz="1189" spc="-20" dirty="0">
                <a:latin typeface="Arial"/>
                <a:cs typeface="Arial"/>
              </a:rPr>
              <a:t>image</a:t>
            </a:r>
            <a:r>
              <a:rPr sz="1189" spc="99" dirty="0">
                <a:latin typeface="Arial"/>
                <a:cs typeface="Arial"/>
              </a:rPr>
              <a:t> </a:t>
            </a:r>
            <a:r>
              <a:rPr sz="1189" dirty="0">
                <a:latin typeface="Arial"/>
                <a:cs typeface="Arial"/>
              </a:rPr>
              <a:t>or</a:t>
            </a:r>
            <a:r>
              <a:rPr sz="1189" spc="99" dirty="0">
                <a:latin typeface="Arial"/>
                <a:cs typeface="Arial"/>
              </a:rPr>
              <a:t> </a:t>
            </a:r>
            <a:r>
              <a:rPr sz="1189" dirty="0">
                <a:latin typeface="Arial"/>
                <a:cs typeface="Arial"/>
              </a:rPr>
              <a:t>idiom</a:t>
            </a:r>
            <a:r>
              <a:rPr sz="1189" spc="89" dirty="0">
                <a:latin typeface="Arial"/>
                <a:cs typeface="Arial"/>
              </a:rPr>
              <a:t> </a:t>
            </a:r>
            <a:r>
              <a:rPr sz="1189" dirty="0">
                <a:latin typeface="Arial"/>
                <a:cs typeface="Arial"/>
              </a:rPr>
              <a:t>will</a:t>
            </a:r>
            <a:r>
              <a:rPr sz="1189" spc="99" dirty="0">
                <a:latin typeface="Arial"/>
                <a:cs typeface="Arial"/>
              </a:rPr>
              <a:t> </a:t>
            </a:r>
            <a:r>
              <a:rPr sz="1189" spc="-20" dirty="0">
                <a:latin typeface="Arial"/>
                <a:cs typeface="Arial"/>
              </a:rPr>
              <a:t>make</a:t>
            </a:r>
            <a:r>
              <a:rPr sz="1189" spc="99" dirty="0">
                <a:latin typeface="Arial"/>
                <a:cs typeface="Arial"/>
              </a:rPr>
              <a:t> </a:t>
            </a:r>
            <a:r>
              <a:rPr sz="1189" dirty="0">
                <a:latin typeface="Arial"/>
                <a:cs typeface="Arial"/>
              </a:rPr>
              <a:t>it</a:t>
            </a:r>
            <a:r>
              <a:rPr sz="1189" spc="99" dirty="0">
                <a:latin typeface="Arial"/>
                <a:cs typeface="Arial"/>
              </a:rPr>
              <a:t> </a:t>
            </a:r>
            <a:r>
              <a:rPr sz="1189" spc="-40" dirty="0">
                <a:latin typeface="Arial"/>
                <a:cs typeface="Arial"/>
              </a:rPr>
              <a:t>clearer?</a:t>
            </a:r>
            <a:r>
              <a:rPr sz="1189" spc="99" dirty="0">
                <a:latin typeface="Arial"/>
                <a:cs typeface="Arial"/>
              </a:rPr>
              <a:t> </a:t>
            </a:r>
            <a:r>
              <a:rPr sz="1189" dirty="0">
                <a:latin typeface="Arial"/>
                <a:cs typeface="Arial"/>
              </a:rPr>
              <a:t>Is</a:t>
            </a:r>
            <a:r>
              <a:rPr sz="1189" spc="99" dirty="0">
                <a:latin typeface="Arial"/>
                <a:cs typeface="Arial"/>
              </a:rPr>
              <a:t> </a:t>
            </a:r>
            <a:r>
              <a:rPr sz="1189" spc="-40" dirty="0">
                <a:latin typeface="Arial"/>
                <a:cs typeface="Arial"/>
              </a:rPr>
              <a:t>this</a:t>
            </a:r>
            <a:r>
              <a:rPr sz="1189" spc="991" dirty="0">
                <a:latin typeface="Arial"/>
                <a:cs typeface="Arial"/>
              </a:rPr>
              <a:t> 	</a:t>
            </a:r>
            <a:r>
              <a:rPr sz="1189" spc="-20" dirty="0">
                <a:latin typeface="Arial"/>
                <a:cs typeface="Arial"/>
              </a:rPr>
              <a:t>image</a:t>
            </a:r>
            <a:r>
              <a:rPr sz="1189" spc="50" dirty="0">
                <a:latin typeface="Arial"/>
                <a:cs typeface="Arial"/>
              </a:rPr>
              <a:t> </a:t>
            </a:r>
            <a:r>
              <a:rPr sz="1189" spc="-20" dirty="0">
                <a:latin typeface="Arial"/>
                <a:cs typeface="Arial"/>
              </a:rPr>
              <a:t>fresh</a:t>
            </a:r>
            <a:r>
              <a:rPr sz="1189" spc="59" dirty="0">
                <a:latin typeface="Arial"/>
                <a:cs typeface="Arial"/>
              </a:rPr>
              <a:t> </a:t>
            </a:r>
            <a:r>
              <a:rPr sz="1189" spc="-40" dirty="0">
                <a:latin typeface="Arial"/>
                <a:cs typeface="Arial"/>
              </a:rPr>
              <a:t>enough</a:t>
            </a:r>
            <a:r>
              <a:rPr sz="1189" spc="59" dirty="0">
                <a:latin typeface="Arial"/>
                <a:cs typeface="Arial"/>
              </a:rPr>
              <a:t> </a:t>
            </a:r>
            <a:r>
              <a:rPr sz="1189" dirty="0">
                <a:latin typeface="Arial"/>
                <a:cs typeface="Arial"/>
              </a:rPr>
              <a:t>to</a:t>
            </a:r>
            <a:r>
              <a:rPr sz="1189" spc="50" dirty="0">
                <a:latin typeface="Arial"/>
                <a:cs typeface="Arial"/>
              </a:rPr>
              <a:t> </a:t>
            </a:r>
            <a:r>
              <a:rPr sz="1189" spc="-40" dirty="0">
                <a:latin typeface="Arial"/>
                <a:cs typeface="Arial"/>
              </a:rPr>
              <a:t>have</a:t>
            </a:r>
            <a:r>
              <a:rPr sz="1189" spc="59" dirty="0">
                <a:latin typeface="Arial"/>
                <a:cs typeface="Arial"/>
              </a:rPr>
              <a:t> </a:t>
            </a:r>
            <a:r>
              <a:rPr sz="1189" dirty="0">
                <a:latin typeface="Arial"/>
                <a:cs typeface="Arial"/>
              </a:rPr>
              <a:t>an</a:t>
            </a:r>
            <a:r>
              <a:rPr sz="1189" spc="59" dirty="0">
                <a:latin typeface="Arial"/>
                <a:cs typeface="Arial"/>
              </a:rPr>
              <a:t> </a:t>
            </a:r>
            <a:r>
              <a:rPr sz="1189" dirty="0">
                <a:latin typeface="Arial"/>
                <a:cs typeface="Arial"/>
              </a:rPr>
              <a:t>effect?</a:t>
            </a:r>
            <a:r>
              <a:rPr sz="1189" spc="50" dirty="0">
                <a:latin typeface="Arial"/>
                <a:cs typeface="Arial"/>
              </a:rPr>
              <a:t> </a:t>
            </a:r>
            <a:r>
              <a:rPr sz="1189" dirty="0">
                <a:latin typeface="Arial"/>
                <a:cs typeface="Arial"/>
              </a:rPr>
              <a:t>...But</a:t>
            </a:r>
            <a:r>
              <a:rPr sz="1189" spc="59" dirty="0">
                <a:latin typeface="Arial"/>
                <a:cs typeface="Arial"/>
              </a:rPr>
              <a:t> </a:t>
            </a:r>
            <a:r>
              <a:rPr sz="1189" dirty="0">
                <a:latin typeface="Arial"/>
                <a:cs typeface="Arial"/>
              </a:rPr>
              <a:t>you</a:t>
            </a:r>
            <a:r>
              <a:rPr sz="1189" spc="59" dirty="0">
                <a:latin typeface="Arial"/>
                <a:cs typeface="Arial"/>
              </a:rPr>
              <a:t> </a:t>
            </a:r>
            <a:r>
              <a:rPr sz="1189" spc="-20" dirty="0">
                <a:latin typeface="Arial"/>
                <a:cs typeface="Arial"/>
              </a:rPr>
              <a:t>are</a:t>
            </a:r>
            <a:r>
              <a:rPr sz="1189" spc="50" dirty="0">
                <a:latin typeface="Arial"/>
                <a:cs typeface="Arial"/>
              </a:rPr>
              <a:t> </a:t>
            </a:r>
            <a:r>
              <a:rPr sz="1189" dirty="0">
                <a:latin typeface="Arial"/>
                <a:cs typeface="Arial"/>
              </a:rPr>
              <a:t>not</a:t>
            </a:r>
            <a:r>
              <a:rPr sz="1189" spc="59" dirty="0">
                <a:latin typeface="Arial"/>
                <a:cs typeface="Arial"/>
              </a:rPr>
              <a:t> </a:t>
            </a:r>
            <a:r>
              <a:rPr sz="1189" spc="-20" dirty="0">
                <a:latin typeface="Arial"/>
                <a:cs typeface="Arial"/>
              </a:rPr>
              <a:t>obliged</a:t>
            </a:r>
            <a:r>
              <a:rPr sz="1189" spc="59" dirty="0">
                <a:latin typeface="Arial"/>
                <a:cs typeface="Arial"/>
              </a:rPr>
              <a:t> </a:t>
            </a:r>
            <a:r>
              <a:rPr sz="1189" dirty="0">
                <a:latin typeface="Arial"/>
                <a:cs typeface="Arial"/>
              </a:rPr>
              <a:t>to</a:t>
            </a:r>
            <a:r>
              <a:rPr sz="1189" spc="50" dirty="0">
                <a:latin typeface="Arial"/>
                <a:cs typeface="Arial"/>
              </a:rPr>
              <a:t> </a:t>
            </a:r>
            <a:r>
              <a:rPr sz="1189" dirty="0">
                <a:latin typeface="Arial"/>
                <a:cs typeface="Arial"/>
              </a:rPr>
              <a:t>go</a:t>
            </a:r>
            <a:r>
              <a:rPr sz="1189" spc="59" dirty="0">
                <a:latin typeface="Arial"/>
                <a:cs typeface="Arial"/>
              </a:rPr>
              <a:t> </a:t>
            </a:r>
            <a:r>
              <a:rPr sz="1189" dirty="0">
                <a:latin typeface="Arial"/>
                <a:cs typeface="Arial"/>
              </a:rPr>
              <a:t>to</a:t>
            </a:r>
            <a:r>
              <a:rPr sz="1189" spc="59" dirty="0">
                <a:latin typeface="Arial"/>
                <a:cs typeface="Arial"/>
              </a:rPr>
              <a:t> </a:t>
            </a:r>
            <a:r>
              <a:rPr sz="1189" dirty="0">
                <a:latin typeface="Arial"/>
                <a:cs typeface="Arial"/>
              </a:rPr>
              <a:t>all</a:t>
            </a:r>
            <a:r>
              <a:rPr sz="1189" spc="50" dirty="0">
                <a:latin typeface="Arial"/>
                <a:cs typeface="Arial"/>
              </a:rPr>
              <a:t> </a:t>
            </a:r>
            <a:r>
              <a:rPr sz="1189" dirty="0">
                <a:latin typeface="Arial"/>
                <a:cs typeface="Arial"/>
              </a:rPr>
              <a:t>this</a:t>
            </a:r>
            <a:r>
              <a:rPr sz="1189" spc="59" dirty="0">
                <a:latin typeface="Arial"/>
                <a:cs typeface="Arial"/>
              </a:rPr>
              <a:t> </a:t>
            </a:r>
            <a:r>
              <a:rPr sz="1189" dirty="0">
                <a:latin typeface="Arial"/>
                <a:cs typeface="Arial"/>
              </a:rPr>
              <a:t>trouble.</a:t>
            </a:r>
            <a:r>
              <a:rPr sz="1189" spc="59"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can</a:t>
            </a:r>
            <a:r>
              <a:rPr sz="1189" spc="59" dirty="0">
                <a:latin typeface="Arial"/>
                <a:cs typeface="Arial"/>
              </a:rPr>
              <a:t> </a:t>
            </a:r>
            <a:r>
              <a:rPr sz="1189" dirty="0">
                <a:latin typeface="Arial"/>
                <a:cs typeface="Arial"/>
              </a:rPr>
              <a:t>shirk</a:t>
            </a:r>
            <a:r>
              <a:rPr sz="1189" spc="59" dirty="0">
                <a:latin typeface="Arial"/>
                <a:cs typeface="Arial"/>
              </a:rPr>
              <a:t> </a:t>
            </a:r>
            <a:r>
              <a:rPr sz="1189" spc="-50" dirty="0">
                <a:latin typeface="Arial"/>
                <a:cs typeface="Arial"/>
              </a:rPr>
              <a:t>it</a:t>
            </a:r>
            <a:r>
              <a:rPr sz="1189" spc="991" dirty="0">
                <a:latin typeface="Arial"/>
                <a:cs typeface="Arial"/>
              </a:rPr>
              <a:t> 	</a:t>
            </a:r>
            <a:r>
              <a:rPr sz="1189" dirty="0">
                <a:latin typeface="Arial"/>
                <a:cs typeface="Arial"/>
              </a:rPr>
              <a:t>by</a:t>
            </a:r>
            <a:r>
              <a:rPr sz="1189" spc="30" dirty="0">
                <a:latin typeface="Arial"/>
                <a:cs typeface="Arial"/>
              </a:rPr>
              <a:t> </a:t>
            </a:r>
            <a:r>
              <a:rPr sz="1189" dirty="0">
                <a:latin typeface="Arial"/>
                <a:cs typeface="Arial"/>
              </a:rPr>
              <a:t>simply</a:t>
            </a:r>
            <a:r>
              <a:rPr sz="1189" spc="59" dirty="0">
                <a:latin typeface="Arial"/>
                <a:cs typeface="Arial"/>
              </a:rPr>
              <a:t> </a:t>
            </a:r>
            <a:r>
              <a:rPr sz="1189" dirty="0">
                <a:latin typeface="Arial"/>
                <a:cs typeface="Arial"/>
              </a:rPr>
              <a:t>throwing</a:t>
            </a:r>
            <a:r>
              <a:rPr sz="1189" spc="50" dirty="0">
                <a:latin typeface="Arial"/>
                <a:cs typeface="Arial"/>
              </a:rPr>
              <a:t> </a:t>
            </a:r>
            <a:r>
              <a:rPr sz="1189" dirty="0">
                <a:latin typeface="Arial"/>
                <a:cs typeface="Arial"/>
              </a:rPr>
              <a:t>your</a:t>
            </a:r>
            <a:r>
              <a:rPr sz="1189" spc="59" dirty="0">
                <a:latin typeface="Arial"/>
                <a:cs typeface="Arial"/>
              </a:rPr>
              <a:t> </a:t>
            </a:r>
            <a:r>
              <a:rPr sz="1189" dirty="0">
                <a:latin typeface="Arial"/>
                <a:cs typeface="Arial"/>
              </a:rPr>
              <a:t>mind</a:t>
            </a:r>
            <a:r>
              <a:rPr sz="1189" spc="59" dirty="0">
                <a:latin typeface="Arial"/>
                <a:cs typeface="Arial"/>
              </a:rPr>
              <a:t> </a:t>
            </a:r>
            <a:r>
              <a:rPr sz="1189" spc="-20" dirty="0">
                <a:latin typeface="Arial"/>
                <a:cs typeface="Arial"/>
              </a:rPr>
              <a:t>open</a:t>
            </a:r>
            <a:r>
              <a:rPr sz="1189" spc="50" dirty="0">
                <a:latin typeface="Arial"/>
                <a:cs typeface="Arial"/>
              </a:rPr>
              <a:t> </a:t>
            </a:r>
            <a:r>
              <a:rPr sz="1189" dirty="0">
                <a:latin typeface="Arial"/>
                <a:cs typeface="Arial"/>
              </a:rPr>
              <a:t>and</a:t>
            </a:r>
            <a:r>
              <a:rPr sz="1189" spc="59" dirty="0">
                <a:latin typeface="Arial"/>
                <a:cs typeface="Arial"/>
              </a:rPr>
              <a:t> </a:t>
            </a:r>
            <a:r>
              <a:rPr sz="1189" dirty="0">
                <a:latin typeface="Arial"/>
                <a:cs typeface="Arial"/>
              </a:rPr>
              <a:t>letting</a:t>
            </a:r>
            <a:r>
              <a:rPr sz="1189" spc="50" dirty="0">
                <a:latin typeface="Arial"/>
                <a:cs typeface="Arial"/>
              </a:rPr>
              <a:t> </a:t>
            </a:r>
            <a:r>
              <a:rPr sz="1189" dirty="0">
                <a:latin typeface="Arial"/>
                <a:cs typeface="Arial"/>
              </a:rPr>
              <a:t>the</a:t>
            </a:r>
            <a:r>
              <a:rPr sz="1189" spc="59" dirty="0">
                <a:latin typeface="Arial"/>
                <a:cs typeface="Arial"/>
              </a:rPr>
              <a:t> </a:t>
            </a:r>
            <a:r>
              <a:rPr sz="1189" spc="-50" dirty="0">
                <a:latin typeface="Arial"/>
                <a:cs typeface="Arial"/>
              </a:rPr>
              <a:t>ready-</a:t>
            </a:r>
            <a:r>
              <a:rPr sz="1189" spc="-20" dirty="0">
                <a:latin typeface="Arial"/>
                <a:cs typeface="Arial"/>
              </a:rPr>
              <a:t>made</a:t>
            </a:r>
            <a:r>
              <a:rPr sz="1189" spc="59" dirty="0">
                <a:latin typeface="Arial"/>
                <a:cs typeface="Arial"/>
              </a:rPr>
              <a:t> </a:t>
            </a:r>
            <a:r>
              <a:rPr sz="1189" spc="-59" dirty="0">
                <a:latin typeface="Arial"/>
                <a:cs typeface="Arial"/>
              </a:rPr>
              <a:t>phrases</a:t>
            </a:r>
            <a:r>
              <a:rPr sz="1189" spc="50" dirty="0">
                <a:latin typeface="Arial"/>
                <a:cs typeface="Arial"/>
              </a:rPr>
              <a:t> </a:t>
            </a:r>
            <a:r>
              <a:rPr sz="1189" spc="-20" dirty="0">
                <a:latin typeface="Arial"/>
                <a:cs typeface="Arial"/>
              </a:rPr>
              <a:t>come</a:t>
            </a:r>
            <a:r>
              <a:rPr sz="1189" spc="59" dirty="0">
                <a:latin typeface="Arial"/>
                <a:cs typeface="Arial"/>
              </a:rPr>
              <a:t> </a:t>
            </a:r>
            <a:r>
              <a:rPr sz="1189" spc="-20" dirty="0">
                <a:latin typeface="Arial"/>
                <a:cs typeface="Arial"/>
              </a:rPr>
              <a:t>crowding</a:t>
            </a:r>
            <a:r>
              <a:rPr sz="1189" spc="50" dirty="0">
                <a:latin typeface="Arial"/>
                <a:cs typeface="Arial"/>
              </a:rPr>
              <a:t> </a:t>
            </a:r>
            <a:r>
              <a:rPr sz="1189" dirty="0">
                <a:latin typeface="Arial"/>
                <a:cs typeface="Arial"/>
              </a:rPr>
              <a:t>in.</a:t>
            </a:r>
            <a:r>
              <a:rPr sz="1189" spc="69" dirty="0">
                <a:latin typeface="Arial"/>
                <a:cs typeface="Arial"/>
              </a:rPr>
              <a:t> </a:t>
            </a:r>
            <a:r>
              <a:rPr sz="1189" dirty="0">
                <a:latin typeface="Arial"/>
                <a:cs typeface="Arial"/>
              </a:rPr>
              <a:t>They</a:t>
            </a:r>
            <a:r>
              <a:rPr sz="1189" spc="59" dirty="0">
                <a:latin typeface="Arial"/>
                <a:cs typeface="Arial"/>
              </a:rPr>
              <a:t> </a:t>
            </a:r>
            <a:r>
              <a:rPr sz="1189" spc="-40" dirty="0">
                <a:latin typeface="Arial"/>
                <a:cs typeface="Arial"/>
              </a:rPr>
              <a:t>will</a:t>
            </a:r>
            <a:r>
              <a:rPr sz="1189" spc="991" dirty="0">
                <a:latin typeface="Arial"/>
                <a:cs typeface="Arial"/>
              </a:rPr>
              <a:t> 	</a:t>
            </a:r>
            <a:r>
              <a:rPr sz="1189" dirty="0">
                <a:latin typeface="Arial"/>
                <a:cs typeface="Arial"/>
              </a:rPr>
              <a:t>construct</a:t>
            </a:r>
            <a:r>
              <a:rPr sz="1189" spc="40" dirty="0">
                <a:latin typeface="Arial"/>
                <a:cs typeface="Arial"/>
              </a:rPr>
              <a:t> </a:t>
            </a:r>
            <a:r>
              <a:rPr sz="1189" dirty="0">
                <a:latin typeface="Arial"/>
                <a:cs typeface="Arial"/>
              </a:rPr>
              <a:t>your</a:t>
            </a:r>
            <a:r>
              <a:rPr sz="1189" spc="50" dirty="0">
                <a:latin typeface="Arial"/>
                <a:cs typeface="Arial"/>
              </a:rPr>
              <a:t> </a:t>
            </a:r>
            <a:r>
              <a:rPr sz="1189" spc="-59" dirty="0">
                <a:latin typeface="Arial"/>
                <a:cs typeface="Arial"/>
              </a:rPr>
              <a:t>sentences</a:t>
            </a:r>
            <a:r>
              <a:rPr sz="1189" spc="40" dirty="0">
                <a:latin typeface="Arial"/>
                <a:cs typeface="Arial"/>
              </a:rPr>
              <a:t> </a:t>
            </a:r>
            <a:r>
              <a:rPr sz="1189" dirty="0">
                <a:latin typeface="Arial"/>
                <a:cs typeface="Arial"/>
              </a:rPr>
              <a:t>for</a:t>
            </a:r>
            <a:r>
              <a:rPr sz="1189" spc="59" dirty="0">
                <a:latin typeface="Arial"/>
                <a:cs typeface="Arial"/>
              </a:rPr>
              <a:t> </a:t>
            </a:r>
            <a:r>
              <a:rPr sz="1189" dirty="0">
                <a:latin typeface="Arial"/>
                <a:cs typeface="Arial"/>
              </a:rPr>
              <a:t>you</a:t>
            </a:r>
            <a:r>
              <a:rPr sz="1189" spc="40" dirty="0">
                <a:latin typeface="Arial"/>
                <a:cs typeface="Arial"/>
              </a:rPr>
              <a:t> </a:t>
            </a:r>
            <a:r>
              <a:rPr sz="1189" dirty="0">
                <a:latin typeface="Arial"/>
                <a:cs typeface="Arial"/>
              </a:rPr>
              <a:t>–</a:t>
            </a:r>
            <a:r>
              <a:rPr sz="1189" spc="50" dirty="0">
                <a:latin typeface="Arial"/>
                <a:cs typeface="Arial"/>
              </a:rPr>
              <a:t> </a:t>
            </a:r>
            <a:r>
              <a:rPr sz="1189" spc="-50" dirty="0">
                <a:latin typeface="Arial"/>
                <a:cs typeface="Arial"/>
              </a:rPr>
              <a:t>even</a:t>
            </a:r>
            <a:r>
              <a:rPr sz="1189" spc="50" dirty="0">
                <a:latin typeface="Arial"/>
                <a:cs typeface="Arial"/>
              </a:rPr>
              <a:t> </a:t>
            </a:r>
            <a:r>
              <a:rPr sz="1189" dirty="0">
                <a:latin typeface="Arial"/>
                <a:cs typeface="Arial"/>
              </a:rPr>
              <a:t>think</a:t>
            </a:r>
            <a:r>
              <a:rPr sz="1189" spc="50" dirty="0">
                <a:latin typeface="Arial"/>
                <a:cs typeface="Arial"/>
              </a:rPr>
              <a:t> </a:t>
            </a:r>
            <a:r>
              <a:rPr sz="1189" dirty="0">
                <a:latin typeface="Arial"/>
                <a:cs typeface="Arial"/>
              </a:rPr>
              <a:t>your</a:t>
            </a:r>
            <a:r>
              <a:rPr sz="1189" spc="50" dirty="0">
                <a:latin typeface="Arial"/>
                <a:cs typeface="Arial"/>
              </a:rPr>
              <a:t> </a:t>
            </a:r>
            <a:r>
              <a:rPr sz="1189" dirty="0">
                <a:latin typeface="Arial"/>
                <a:cs typeface="Arial"/>
              </a:rPr>
              <a:t>thoughts</a:t>
            </a:r>
            <a:r>
              <a:rPr sz="1189" spc="40" dirty="0">
                <a:latin typeface="Arial"/>
                <a:cs typeface="Arial"/>
              </a:rPr>
              <a:t> </a:t>
            </a:r>
            <a:r>
              <a:rPr sz="1189" dirty="0">
                <a:latin typeface="Arial"/>
                <a:cs typeface="Arial"/>
              </a:rPr>
              <a:t>for</a:t>
            </a:r>
            <a:r>
              <a:rPr sz="1189" spc="59" dirty="0">
                <a:latin typeface="Arial"/>
                <a:cs typeface="Arial"/>
              </a:rPr>
              <a:t> </a:t>
            </a:r>
            <a:r>
              <a:rPr sz="1189" dirty="0">
                <a:latin typeface="Arial"/>
                <a:cs typeface="Arial"/>
              </a:rPr>
              <a:t>you,</a:t>
            </a:r>
            <a:r>
              <a:rPr sz="1189" spc="50" dirty="0">
                <a:latin typeface="Arial"/>
                <a:cs typeface="Arial"/>
              </a:rPr>
              <a:t> </a:t>
            </a:r>
            <a:r>
              <a:rPr sz="1189" dirty="0">
                <a:latin typeface="Arial"/>
                <a:cs typeface="Arial"/>
              </a:rPr>
              <a:t>to</a:t>
            </a:r>
            <a:r>
              <a:rPr sz="1189" spc="40" dirty="0">
                <a:latin typeface="Arial"/>
                <a:cs typeface="Arial"/>
              </a:rPr>
              <a:t> </a:t>
            </a:r>
            <a:r>
              <a:rPr sz="1189" dirty="0">
                <a:latin typeface="Arial"/>
                <a:cs typeface="Arial"/>
              </a:rPr>
              <a:t>a</a:t>
            </a:r>
            <a:r>
              <a:rPr sz="1189" spc="59" dirty="0">
                <a:latin typeface="Arial"/>
                <a:cs typeface="Arial"/>
              </a:rPr>
              <a:t> </a:t>
            </a:r>
            <a:r>
              <a:rPr sz="1189" dirty="0">
                <a:latin typeface="Arial"/>
                <a:cs typeface="Arial"/>
              </a:rPr>
              <a:t>certain</a:t>
            </a:r>
            <a:r>
              <a:rPr sz="1189" spc="40" dirty="0">
                <a:latin typeface="Arial"/>
                <a:cs typeface="Arial"/>
              </a:rPr>
              <a:t> </a:t>
            </a:r>
            <a:r>
              <a:rPr sz="1189" dirty="0">
                <a:latin typeface="Arial"/>
                <a:cs typeface="Arial"/>
              </a:rPr>
              <a:t>extent</a:t>
            </a:r>
            <a:r>
              <a:rPr sz="1189" spc="50" dirty="0">
                <a:latin typeface="Arial"/>
                <a:cs typeface="Arial"/>
              </a:rPr>
              <a:t> </a:t>
            </a:r>
            <a:r>
              <a:rPr sz="1189" dirty="0">
                <a:latin typeface="Arial"/>
                <a:cs typeface="Arial"/>
              </a:rPr>
              <a:t>–</a:t>
            </a:r>
            <a:r>
              <a:rPr sz="1189" spc="50" dirty="0">
                <a:latin typeface="Arial"/>
                <a:cs typeface="Arial"/>
              </a:rPr>
              <a:t> </a:t>
            </a:r>
            <a:r>
              <a:rPr sz="1189" dirty="0">
                <a:latin typeface="Arial"/>
                <a:cs typeface="Arial"/>
              </a:rPr>
              <a:t>and</a:t>
            </a:r>
            <a:r>
              <a:rPr sz="1189" spc="59" dirty="0">
                <a:latin typeface="Arial"/>
                <a:cs typeface="Arial"/>
              </a:rPr>
              <a:t> </a:t>
            </a:r>
            <a:r>
              <a:rPr sz="1189" dirty="0">
                <a:latin typeface="Arial"/>
                <a:cs typeface="Arial"/>
              </a:rPr>
              <a:t>at</a:t>
            </a:r>
            <a:r>
              <a:rPr sz="1189" spc="40" dirty="0">
                <a:latin typeface="Arial"/>
                <a:cs typeface="Arial"/>
              </a:rPr>
              <a:t> </a:t>
            </a:r>
            <a:r>
              <a:rPr sz="1189" spc="-50" dirty="0">
                <a:latin typeface="Arial"/>
                <a:cs typeface="Arial"/>
              </a:rPr>
              <a:t>need</a:t>
            </a:r>
            <a:r>
              <a:rPr sz="1189" spc="50" dirty="0">
                <a:latin typeface="Arial"/>
                <a:cs typeface="Arial"/>
              </a:rPr>
              <a:t> </a:t>
            </a:r>
            <a:r>
              <a:rPr sz="1189" spc="-40" dirty="0">
                <a:latin typeface="Arial"/>
                <a:cs typeface="Arial"/>
              </a:rPr>
              <a:t>they</a:t>
            </a:r>
            <a:r>
              <a:rPr sz="1189" spc="991" dirty="0">
                <a:latin typeface="Arial"/>
                <a:cs typeface="Arial"/>
              </a:rPr>
              <a:t> 	</a:t>
            </a:r>
            <a:r>
              <a:rPr sz="1189" dirty="0">
                <a:latin typeface="Arial"/>
                <a:cs typeface="Arial"/>
              </a:rPr>
              <a:t>will</a:t>
            </a:r>
            <a:r>
              <a:rPr sz="1189" spc="79" dirty="0">
                <a:latin typeface="Arial"/>
                <a:cs typeface="Arial"/>
              </a:rPr>
              <a:t> </a:t>
            </a:r>
            <a:r>
              <a:rPr sz="1189" dirty="0">
                <a:latin typeface="Arial"/>
                <a:cs typeface="Arial"/>
              </a:rPr>
              <a:t>perform</a:t>
            </a:r>
            <a:r>
              <a:rPr sz="1189" spc="79" dirty="0">
                <a:latin typeface="Arial"/>
                <a:cs typeface="Arial"/>
              </a:rPr>
              <a:t> </a:t>
            </a:r>
            <a:r>
              <a:rPr sz="1189" dirty="0">
                <a:latin typeface="Arial"/>
                <a:cs typeface="Arial"/>
              </a:rPr>
              <a:t>the</a:t>
            </a:r>
            <a:r>
              <a:rPr sz="1189" spc="89" dirty="0">
                <a:latin typeface="Arial"/>
                <a:cs typeface="Arial"/>
              </a:rPr>
              <a:t> </a:t>
            </a:r>
            <a:r>
              <a:rPr sz="1189" dirty="0">
                <a:latin typeface="Arial"/>
                <a:cs typeface="Arial"/>
              </a:rPr>
              <a:t>important</a:t>
            </a:r>
            <a:r>
              <a:rPr sz="1189" spc="79" dirty="0">
                <a:latin typeface="Arial"/>
                <a:cs typeface="Arial"/>
              </a:rPr>
              <a:t> </a:t>
            </a:r>
            <a:r>
              <a:rPr sz="1189" spc="-40" dirty="0">
                <a:latin typeface="Arial"/>
                <a:cs typeface="Arial"/>
              </a:rPr>
              <a:t>service</a:t>
            </a:r>
            <a:r>
              <a:rPr sz="1189" spc="79" dirty="0">
                <a:latin typeface="Arial"/>
                <a:cs typeface="Arial"/>
              </a:rPr>
              <a:t> </a:t>
            </a:r>
            <a:r>
              <a:rPr sz="1189" dirty="0">
                <a:latin typeface="Arial"/>
                <a:cs typeface="Arial"/>
              </a:rPr>
              <a:t>of</a:t>
            </a:r>
            <a:r>
              <a:rPr sz="1189" spc="89" dirty="0">
                <a:latin typeface="Arial"/>
                <a:cs typeface="Arial"/>
              </a:rPr>
              <a:t> </a:t>
            </a:r>
            <a:r>
              <a:rPr sz="1189" dirty="0">
                <a:latin typeface="Arial"/>
                <a:cs typeface="Arial"/>
              </a:rPr>
              <a:t>partially</a:t>
            </a:r>
            <a:r>
              <a:rPr sz="1189" spc="79" dirty="0">
                <a:latin typeface="Arial"/>
                <a:cs typeface="Arial"/>
              </a:rPr>
              <a:t> </a:t>
            </a:r>
            <a:r>
              <a:rPr sz="1189" spc="-40" dirty="0">
                <a:latin typeface="Arial"/>
                <a:cs typeface="Arial"/>
              </a:rPr>
              <a:t>concealing</a:t>
            </a:r>
            <a:r>
              <a:rPr sz="1189" spc="89" dirty="0">
                <a:latin typeface="Arial"/>
                <a:cs typeface="Arial"/>
              </a:rPr>
              <a:t> </a:t>
            </a:r>
            <a:r>
              <a:rPr sz="1189" dirty="0">
                <a:latin typeface="Arial"/>
                <a:cs typeface="Arial"/>
              </a:rPr>
              <a:t>your</a:t>
            </a:r>
            <a:r>
              <a:rPr sz="1189" spc="79" dirty="0">
                <a:latin typeface="Arial"/>
                <a:cs typeface="Arial"/>
              </a:rPr>
              <a:t> </a:t>
            </a:r>
            <a:r>
              <a:rPr sz="1189" spc="-20" dirty="0">
                <a:latin typeface="Arial"/>
                <a:cs typeface="Arial"/>
              </a:rPr>
              <a:t>meaning</a:t>
            </a:r>
            <a:r>
              <a:rPr sz="1189" spc="79" dirty="0">
                <a:latin typeface="Arial"/>
                <a:cs typeface="Arial"/>
              </a:rPr>
              <a:t> </a:t>
            </a:r>
            <a:r>
              <a:rPr sz="1189" spc="-40" dirty="0">
                <a:latin typeface="Arial"/>
                <a:cs typeface="Arial"/>
              </a:rPr>
              <a:t>even</a:t>
            </a:r>
            <a:r>
              <a:rPr sz="1189" spc="89" dirty="0">
                <a:latin typeface="Arial"/>
                <a:cs typeface="Arial"/>
              </a:rPr>
              <a:t> </a:t>
            </a:r>
            <a:r>
              <a:rPr sz="1189" dirty="0">
                <a:latin typeface="Arial"/>
                <a:cs typeface="Arial"/>
              </a:rPr>
              <a:t>from</a:t>
            </a:r>
            <a:r>
              <a:rPr sz="1189" spc="79" dirty="0">
                <a:latin typeface="Arial"/>
                <a:cs typeface="Arial"/>
              </a:rPr>
              <a:t> </a:t>
            </a:r>
            <a:r>
              <a:rPr sz="1189" spc="-20" dirty="0">
                <a:latin typeface="Arial"/>
                <a:cs typeface="Arial"/>
              </a:rPr>
              <a:t>yourself.</a:t>
            </a:r>
            <a:endParaRPr sz="1189">
              <a:latin typeface="Arial"/>
              <a:cs typeface="Arial"/>
            </a:endParaRPr>
          </a:p>
          <a:p>
            <a:pPr marL="254154" indent="-228990">
              <a:spcBef>
                <a:spcPts val="485"/>
              </a:spcBef>
              <a:buClr>
                <a:srgbClr val="3333B2"/>
              </a:buClr>
              <a:buFont typeface="Arial"/>
              <a:buChar char="•"/>
              <a:tabLst>
                <a:tab pos="254154" algn="l"/>
              </a:tabLst>
            </a:pPr>
            <a:r>
              <a:rPr sz="1189" dirty="0">
                <a:latin typeface="Arial"/>
                <a:cs typeface="Arial"/>
              </a:rPr>
              <a:t>In</a:t>
            </a:r>
            <a:r>
              <a:rPr sz="1189" spc="40" dirty="0">
                <a:latin typeface="Arial"/>
                <a:cs typeface="Arial"/>
              </a:rPr>
              <a:t> </a:t>
            </a:r>
            <a:r>
              <a:rPr sz="1189" spc="-40" dirty="0">
                <a:latin typeface="Arial"/>
                <a:cs typeface="Arial"/>
              </a:rPr>
              <a:t>prose,</a:t>
            </a:r>
            <a:r>
              <a:rPr sz="1189" spc="59" dirty="0">
                <a:latin typeface="Arial"/>
                <a:cs typeface="Arial"/>
              </a:rPr>
              <a:t> </a:t>
            </a:r>
            <a:r>
              <a:rPr sz="1189" dirty="0">
                <a:latin typeface="Arial"/>
                <a:cs typeface="Arial"/>
              </a:rPr>
              <a:t>the</a:t>
            </a:r>
            <a:r>
              <a:rPr sz="1189" spc="59" dirty="0">
                <a:latin typeface="Arial"/>
                <a:cs typeface="Arial"/>
              </a:rPr>
              <a:t> </a:t>
            </a:r>
            <a:r>
              <a:rPr sz="1189" dirty="0">
                <a:latin typeface="Arial"/>
                <a:cs typeface="Arial"/>
              </a:rPr>
              <a:t>worst</a:t>
            </a:r>
            <a:r>
              <a:rPr sz="1189" spc="59" dirty="0">
                <a:latin typeface="Arial"/>
                <a:cs typeface="Arial"/>
              </a:rPr>
              <a:t> </a:t>
            </a:r>
            <a:r>
              <a:rPr sz="1189" dirty="0">
                <a:latin typeface="Arial"/>
                <a:cs typeface="Arial"/>
              </a:rPr>
              <a:t>thing</a:t>
            </a:r>
            <a:r>
              <a:rPr sz="1189" spc="59" dirty="0">
                <a:latin typeface="Arial"/>
                <a:cs typeface="Arial"/>
              </a:rPr>
              <a:t> </a:t>
            </a:r>
            <a:r>
              <a:rPr sz="1189" spc="-20" dirty="0">
                <a:latin typeface="Arial"/>
                <a:cs typeface="Arial"/>
              </a:rPr>
              <a:t>one</a:t>
            </a:r>
            <a:r>
              <a:rPr sz="1189" spc="59" dirty="0">
                <a:latin typeface="Arial"/>
                <a:cs typeface="Arial"/>
              </a:rPr>
              <a:t> </a:t>
            </a:r>
            <a:r>
              <a:rPr sz="1189" dirty="0">
                <a:latin typeface="Arial"/>
                <a:cs typeface="Arial"/>
              </a:rPr>
              <a:t>can</a:t>
            </a:r>
            <a:r>
              <a:rPr sz="1189" spc="59" dirty="0">
                <a:latin typeface="Arial"/>
                <a:cs typeface="Arial"/>
              </a:rPr>
              <a:t> </a:t>
            </a:r>
            <a:r>
              <a:rPr sz="1189" dirty="0">
                <a:latin typeface="Arial"/>
                <a:cs typeface="Arial"/>
              </a:rPr>
              <a:t>do</a:t>
            </a:r>
            <a:r>
              <a:rPr sz="1189" spc="59" dirty="0">
                <a:latin typeface="Arial"/>
                <a:cs typeface="Arial"/>
              </a:rPr>
              <a:t> </a:t>
            </a:r>
            <a:r>
              <a:rPr sz="1189" dirty="0">
                <a:latin typeface="Arial"/>
                <a:cs typeface="Arial"/>
              </a:rPr>
              <a:t>with</a:t>
            </a:r>
            <a:r>
              <a:rPr sz="1189" spc="59" dirty="0">
                <a:latin typeface="Arial"/>
                <a:cs typeface="Arial"/>
              </a:rPr>
              <a:t> </a:t>
            </a:r>
            <a:r>
              <a:rPr sz="1189" spc="-20" dirty="0">
                <a:latin typeface="Arial"/>
                <a:cs typeface="Arial"/>
              </a:rPr>
              <a:t>words</a:t>
            </a:r>
            <a:r>
              <a:rPr sz="1189" spc="59" dirty="0">
                <a:latin typeface="Arial"/>
                <a:cs typeface="Arial"/>
              </a:rPr>
              <a:t> </a:t>
            </a:r>
            <a:r>
              <a:rPr sz="1189" dirty="0">
                <a:latin typeface="Arial"/>
                <a:cs typeface="Arial"/>
              </a:rPr>
              <a:t>is</a:t>
            </a:r>
            <a:r>
              <a:rPr sz="1189" spc="59" dirty="0">
                <a:latin typeface="Arial"/>
                <a:cs typeface="Arial"/>
              </a:rPr>
              <a:t> </a:t>
            </a:r>
            <a:r>
              <a:rPr sz="1189" dirty="0">
                <a:latin typeface="Arial"/>
                <a:cs typeface="Arial"/>
              </a:rPr>
              <a:t>to</a:t>
            </a:r>
            <a:r>
              <a:rPr sz="1189" spc="59" dirty="0">
                <a:latin typeface="Arial"/>
                <a:cs typeface="Arial"/>
              </a:rPr>
              <a:t> </a:t>
            </a:r>
            <a:r>
              <a:rPr sz="1189" spc="-20" dirty="0">
                <a:latin typeface="Arial"/>
                <a:cs typeface="Arial"/>
              </a:rPr>
              <a:t>surrender</a:t>
            </a:r>
            <a:r>
              <a:rPr sz="1189" spc="59" dirty="0">
                <a:latin typeface="Arial"/>
                <a:cs typeface="Arial"/>
              </a:rPr>
              <a:t> </a:t>
            </a:r>
            <a:r>
              <a:rPr sz="1189" dirty="0">
                <a:latin typeface="Arial"/>
                <a:cs typeface="Arial"/>
              </a:rPr>
              <a:t>to</a:t>
            </a:r>
            <a:r>
              <a:rPr sz="1189" spc="69" dirty="0">
                <a:latin typeface="Arial"/>
                <a:cs typeface="Arial"/>
              </a:rPr>
              <a:t> </a:t>
            </a:r>
            <a:r>
              <a:rPr sz="1189" spc="-20" dirty="0">
                <a:latin typeface="Arial"/>
                <a:cs typeface="Arial"/>
              </a:rPr>
              <a:t>them.</a:t>
            </a:r>
            <a:endParaRPr sz="1189">
              <a:latin typeface="Arial"/>
              <a:cs typeface="Arial"/>
            </a:endParaRP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A38C-DE89-BFD7-6BA9-BC5D6C880BF3}"/>
              </a:ext>
            </a:extLst>
          </p:cNvPr>
          <p:cNvSpPr>
            <a:spLocks noGrp="1"/>
          </p:cNvSpPr>
          <p:nvPr>
            <p:ph type="title"/>
          </p:nvPr>
        </p:nvSpPr>
        <p:spPr>
          <a:xfrm>
            <a:off x="838200" y="42398"/>
            <a:ext cx="10515600" cy="508934"/>
          </a:xfrm>
        </p:spPr>
        <p:txBody>
          <a:bodyPr>
            <a:normAutofit/>
          </a:bodyPr>
          <a:lstStyle/>
          <a:p>
            <a:r>
              <a:rPr lang="en-US" sz="2800" dirty="0">
                <a:latin typeface="Ayuthaya" pitchFamily="2" charset="-34"/>
                <a:ea typeface="Ayuthaya" pitchFamily="2" charset="-34"/>
                <a:cs typeface="Ayuthaya" pitchFamily="2" charset="-34"/>
              </a:rPr>
              <a:t>Opening Remarks Citations</a:t>
            </a:r>
          </a:p>
        </p:txBody>
      </p:sp>
      <p:sp>
        <p:nvSpPr>
          <p:cNvPr id="3" name="Content Placeholder 2">
            <a:extLst>
              <a:ext uri="{FF2B5EF4-FFF2-40B4-BE49-F238E27FC236}">
                <a16:creationId xmlns:a16="http://schemas.microsoft.com/office/drawing/2014/main" id="{B4BE9E2A-5238-16BC-F5D4-C0EF807D8A52}"/>
              </a:ext>
            </a:extLst>
          </p:cNvPr>
          <p:cNvSpPr>
            <a:spLocks noGrp="1"/>
          </p:cNvSpPr>
          <p:nvPr>
            <p:ph idx="1"/>
          </p:nvPr>
        </p:nvSpPr>
        <p:spPr>
          <a:xfrm>
            <a:off x="838200" y="551332"/>
            <a:ext cx="11353800" cy="6264270"/>
          </a:xfrm>
        </p:spPr>
        <p:txBody>
          <a:bodyPr>
            <a:normAutofit lnSpcReduction="10000"/>
          </a:bodyPr>
          <a:lstStyle/>
          <a:p>
            <a:pPr marL="0" indent="0">
              <a:buNone/>
            </a:pPr>
            <a:r>
              <a:rPr lang="en-US" sz="1400" dirty="0">
                <a:latin typeface="Arial" panose="020B0604020202020204" pitchFamily="34" charset="0"/>
                <a:cs typeface="Arial" panose="020B0604020202020204" pitchFamily="34" charset="0"/>
              </a:rPr>
              <a:t>Western Washington University Tribal Lands Statement. </a:t>
            </a:r>
            <a:r>
              <a:rPr lang="en-US" sz="1400" dirty="0">
                <a:latin typeface="Arial" panose="020B0604020202020204" pitchFamily="34" charset="0"/>
                <a:cs typeface="Arial" panose="020B0604020202020204" pitchFamily="34" charset="0"/>
                <a:hlinkClick r:id="rId2"/>
              </a:rPr>
              <a:t>https://www.wwu.edu/tribal-lands-statement</a:t>
            </a:r>
            <a:r>
              <a:rPr lang="en-US" sz="1400" dirty="0">
                <a:latin typeface="Arial" panose="020B0604020202020204" pitchFamily="34" charset="0"/>
                <a:cs typeface="Arial" panose="020B0604020202020204" pitchFamily="34" charset="0"/>
              </a:rPr>
              <a:t> </a:t>
            </a:r>
          </a:p>
          <a:p>
            <a:pPr marL="0" indent="0">
              <a:buNone/>
            </a:pPr>
            <a:r>
              <a:rPr lang="en-US" sz="1400" dirty="0" err="1">
                <a:latin typeface="Arial" panose="020B0604020202020204" pitchFamily="34" charset="0"/>
                <a:cs typeface="Arial" panose="020B0604020202020204" pitchFamily="34" charset="0"/>
              </a:rPr>
              <a:t>Cerretti</a:t>
            </a:r>
            <a:r>
              <a:rPr lang="en-US" sz="1400" dirty="0">
                <a:latin typeface="Arial" panose="020B0604020202020204" pitchFamily="34" charset="0"/>
                <a:cs typeface="Arial" panose="020B0604020202020204" pitchFamily="34" charset="0"/>
              </a:rPr>
              <a:t>, Josh. “Bellingham from Below Virtual Tour.” November 1, 2021. Talking to Crows. </a:t>
            </a:r>
            <a:r>
              <a:rPr lang="en-US" sz="1400" dirty="0" err="1">
                <a:latin typeface="Arial" panose="020B0604020202020204" pitchFamily="34" charset="0"/>
                <a:cs typeface="Arial" panose="020B0604020202020204" pitchFamily="34" charset="0"/>
              </a:rPr>
              <a:t>Youtube</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https://www.youtube.com/watch?v=5zDmQ8KBo2E&amp;t=67s</a:t>
            </a: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"Detail of Parcel Map E1294." Date Unknown. Property Accession Records Binder #1. 2013-122. Box 5. University Archives and Records Management, Western Washington University, Bellingham, WA. </a:t>
            </a:r>
          </a:p>
          <a:p>
            <a:pPr marL="0" indent="0">
              <a:buNone/>
            </a:pPr>
            <a:r>
              <a:rPr lang="en-US" sz="1400" dirty="0">
                <a:latin typeface="Arial" panose="020B0604020202020204" pitchFamily="34" charset="0"/>
                <a:cs typeface="Arial" panose="020B0604020202020204" pitchFamily="34" charset="0"/>
              </a:rPr>
              <a:t>"Property Accession Record Western Washington State College Accession No. 1." August 17, 1894. Land Acquisition Files Property Accession Records Binders #1 (1 through 163) and #2 (164 through 272). 2013-122. Box 5. 1155. University Archives and Records Management, Western Washington University, Bellingham, WA. </a:t>
            </a:r>
          </a:p>
          <a:p>
            <a:pPr marL="0" indent="0">
              <a:buNone/>
            </a:pPr>
            <a:r>
              <a:rPr lang="en-US" sz="1400" dirty="0">
                <a:latin typeface="Arial" panose="020B0604020202020204" pitchFamily="34" charset="0"/>
                <a:cs typeface="Arial" panose="020B0604020202020204" pitchFamily="34" charset="0"/>
              </a:rPr>
              <a:t>Hubbard, Steven. “ICE to Use </a:t>
            </a:r>
            <a:r>
              <a:rPr lang="en-US" sz="1400" dirty="0" err="1">
                <a:latin typeface="Arial" panose="020B0604020202020204" pitchFamily="34" charset="0"/>
                <a:cs typeface="Arial" panose="020B0604020202020204" pitchFamily="34" charset="0"/>
              </a:rPr>
              <a:t>ImmigrationOS</a:t>
            </a:r>
            <a:r>
              <a:rPr lang="en-US" sz="1400" dirty="0">
                <a:latin typeface="Arial" panose="020B0604020202020204" pitchFamily="34" charset="0"/>
                <a:cs typeface="Arial" panose="020B0604020202020204" pitchFamily="34" charset="0"/>
              </a:rPr>
              <a:t> by Palantir, a New AI System, to Track Immigrants’ Movements.” August 21, 2025. American Immigration Council. </a:t>
            </a:r>
            <a:r>
              <a:rPr lang="en-US" sz="1400" dirty="0">
                <a:latin typeface="Arial" panose="020B0604020202020204" pitchFamily="34" charset="0"/>
                <a:cs typeface="Arial" panose="020B0604020202020204" pitchFamily="34" charset="0"/>
                <a:hlinkClick r:id="rId4"/>
              </a:rPr>
              <a:t>https://www.americanimmigrationcouncil.org/blog/ice-immigrationos-palantir-ai-track-immigrants/</a:t>
            </a: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Israel has committed genocide in the Gaza Strip, UN Commission finds. September 16, 2025. United Nations Office of the High Commissioner on Human Rights. </a:t>
            </a:r>
            <a:r>
              <a:rPr lang="en-US" sz="1400" dirty="0">
                <a:latin typeface="Arial" panose="020B0604020202020204" pitchFamily="34" charset="0"/>
                <a:cs typeface="Arial" panose="020B0604020202020204" pitchFamily="34" charset="0"/>
                <a:hlinkClick r:id="rId5"/>
              </a:rPr>
              <a:t>https://www.ohchr.org/en/press-releases/2025/09/israel-has-committed-genocide-gaza-strip-un-commission-finds</a:t>
            </a: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“Israel/OPT: Israeli organizations conclude Israel committing genocide against Palestinians in Gaza in another milestone for accountability efforts.” Amnesty International. July 28, 2025. </a:t>
            </a:r>
            <a:r>
              <a:rPr lang="en-US" sz="1400" dirty="0">
                <a:latin typeface="Arial" panose="020B0604020202020204" pitchFamily="34" charset="0"/>
                <a:cs typeface="Arial" panose="020B0604020202020204" pitchFamily="34" charset="0"/>
                <a:hlinkClick r:id="rId6"/>
              </a:rPr>
              <a:t>https://www.amnesty.org/en/latest/news/2025/07/israel-opt-israeli-organizations-conclude-israel-committing-genocide-against-palestinians-in-gaza-in-another-milestone-for-accountability-efforts/</a:t>
            </a: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The GREAT (Gaza Reconstitution Economic Acceleration and Transformation) Trust. Washington Post. 2025. </a:t>
            </a:r>
            <a:r>
              <a:rPr lang="en-US" sz="1400" dirty="0">
                <a:latin typeface="Arial" panose="020B0604020202020204" pitchFamily="34" charset="0"/>
                <a:cs typeface="Arial" panose="020B0604020202020204" pitchFamily="34" charset="0"/>
                <a:hlinkClick r:id="rId7"/>
              </a:rPr>
              <a:t>https://www.washingtonpost.com/documents/f86dd56a-de7f-4943-af4a-84819111b727.pdf</a:t>
            </a: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Gross, Terry. How 'modern-day slavery' in the Congo powers the rechargeable battery economy. February 1, 2023. Fresh Air. </a:t>
            </a:r>
            <a:r>
              <a:rPr lang="en-US" sz="1400" dirty="0">
                <a:latin typeface="Arial" panose="020B0604020202020204" pitchFamily="34" charset="0"/>
                <a:cs typeface="Arial" panose="020B0604020202020204" pitchFamily="34" charset="0"/>
                <a:hlinkClick r:id="rId8"/>
              </a:rPr>
              <a:t>https://www.npr.org/sections/goatsandsoda/2023/02/01/1152893248/red-cobalt-congo-drc-mining-siddharth-kara</a:t>
            </a: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“Elon Musk’s </a:t>
            </a:r>
            <a:r>
              <a:rPr lang="en-US" sz="1400" dirty="0" err="1">
                <a:latin typeface="Arial" panose="020B0604020202020204" pitchFamily="34" charset="0"/>
                <a:cs typeface="Arial" panose="020B0604020202020204" pitchFamily="34" charset="0"/>
              </a:rPr>
              <a:t>xAI</a:t>
            </a:r>
            <a:r>
              <a:rPr lang="en-US" sz="1400" dirty="0">
                <a:latin typeface="Arial" panose="020B0604020202020204" pitchFamily="34" charset="0"/>
                <a:cs typeface="Arial" panose="020B0604020202020204" pitchFamily="34" charset="0"/>
              </a:rPr>
              <a:t> facility is using gas turbines in South Memphis, we’re taking action.” June 17, 2025. Southern Environmental Law Center. </a:t>
            </a:r>
            <a:r>
              <a:rPr lang="en-US" sz="1400" dirty="0">
                <a:latin typeface="Arial" panose="020B0604020202020204" pitchFamily="34" charset="0"/>
                <a:cs typeface="Arial" panose="020B0604020202020204" pitchFamily="34" charset="0"/>
                <a:hlinkClick r:id="rId9"/>
              </a:rPr>
              <a:t>https://www.selc.org/news/resistance-against-elon-musks-xai-facility-in-south-memphis-gets-stronger/</a:t>
            </a: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Hao, Karen. </a:t>
            </a:r>
            <a:r>
              <a:rPr lang="en-US" sz="1400" i="1" dirty="0">
                <a:latin typeface="Arial" panose="020B0604020202020204" pitchFamily="34" charset="0"/>
                <a:cs typeface="Arial" panose="020B0604020202020204" pitchFamily="34" charset="0"/>
              </a:rPr>
              <a:t>Empire of AI. Dreams and Nightmares in Sam Altman’s Open AI. </a:t>
            </a:r>
            <a:r>
              <a:rPr lang="en-US" sz="1400" dirty="0">
                <a:latin typeface="Arial" panose="020B0604020202020204" pitchFamily="34" charset="0"/>
                <a:cs typeface="Arial" panose="020B0604020202020204" pitchFamily="34" charset="0"/>
              </a:rPr>
              <a:t>Penguin Press, 2025. </a:t>
            </a:r>
          </a:p>
          <a:p>
            <a:pPr marL="0" indent="0">
              <a:buNone/>
            </a:pPr>
            <a:r>
              <a:rPr lang="en-US" sz="1400" dirty="0">
                <a:latin typeface="Arial" panose="020B0604020202020204" pitchFamily="34" charset="0"/>
                <a:cs typeface="Arial" panose="020B0604020202020204" pitchFamily="34" charset="0"/>
              </a:rPr>
              <a:t>Washington State Office of the Attorney General. “Artificial Intelligence Task Force.” 2024-present. </a:t>
            </a:r>
            <a:r>
              <a:rPr lang="en-US" sz="1400" dirty="0" err="1">
                <a:latin typeface="Arial" panose="020B0604020202020204" pitchFamily="34" charset="0"/>
                <a:cs typeface="Arial" panose="020B0604020202020204" pitchFamily="34" charset="0"/>
              </a:rPr>
              <a:t>ATG.gov</a:t>
            </a:r>
            <a:r>
              <a:rPr lang="en-US" sz="1400" dirty="0">
                <a:latin typeface="Arial" panose="020B0604020202020204" pitchFamily="34" charset="0"/>
                <a:cs typeface="Arial" panose="020B0604020202020204" pitchFamily="34" charset="0"/>
              </a:rPr>
              <a:t>. https://</a:t>
            </a:r>
            <a:r>
              <a:rPr lang="en-US" sz="1400" dirty="0" err="1">
                <a:latin typeface="Arial" panose="020B0604020202020204" pitchFamily="34" charset="0"/>
                <a:cs typeface="Arial" panose="020B0604020202020204" pitchFamily="34" charset="0"/>
              </a:rPr>
              <a:t>www.atg.wa.gov</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aitaskforce</a:t>
            </a: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Lubell, Jennifer. “How AI is leading to more prior authorization denials.” March 10, 2025. American Medical Association website. </a:t>
            </a:r>
            <a:r>
              <a:rPr lang="en-US" sz="1400" dirty="0">
                <a:latin typeface="Arial" panose="020B0604020202020204" pitchFamily="34" charset="0"/>
                <a:cs typeface="Arial" panose="020B0604020202020204" pitchFamily="34" charset="0"/>
                <a:hlinkClick r:id="rId10"/>
              </a:rPr>
              <a:t>https://www.ama-assn.org/practice-management/prior-authorization/how-ai-leading-more-prior-authorization-denials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017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90213" y="629962"/>
            <a:ext cx="5007303" cy="4276775"/>
          </a:xfrm>
          <a:prstGeom prst="rect">
            <a:avLst/>
          </a:prstGeom>
        </p:spPr>
      </p:pic>
      <p:sp>
        <p:nvSpPr>
          <p:cNvPr id="3" name="object 3"/>
          <p:cNvSpPr txBox="1"/>
          <p:nvPr/>
        </p:nvSpPr>
        <p:spPr>
          <a:xfrm>
            <a:off x="2765913" y="5250140"/>
            <a:ext cx="6111098" cy="1032466"/>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a:p>
            <a:pPr marL="25164">
              <a:spcBef>
                <a:spcPts val="555"/>
              </a:spcBef>
            </a:pPr>
            <a:r>
              <a:rPr sz="1189" b="1" spc="-40" dirty="0">
                <a:latin typeface="Arial"/>
                <a:cs typeface="Arial"/>
              </a:rPr>
              <a:t>Generative</a:t>
            </a:r>
            <a:r>
              <a:rPr sz="1189" b="1" spc="89" dirty="0">
                <a:latin typeface="Arial"/>
                <a:cs typeface="Arial"/>
              </a:rPr>
              <a:t> </a:t>
            </a:r>
            <a:r>
              <a:rPr sz="1189" b="1" dirty="0">
                <a:latin typeface="Arial"/>
                <a:cs typeface="Arial"/>
              </a:rPr>
              <a:t>AI</a:t>
            </a:r>
            <a:r>
              <a:rPr sz="1189" b="1" spc="89" dirty="0">
                <a:latin typeface="Arial"/>
                <a:cs typeface="Arial"/>
              </a:rPr>
              <a:t> </a:t>
            </a:r>
            <a:r>
              <a:rPr sz="1189" dirty="0">
                <a:latin typeface="Arial"/>
                <a:cs typeface="Arial"/>
              </a:rPr>
              <a:t>AI</a:t>
            </a:r>
            <a:r>
              <a:rPr sz="1189" spc="89" dirty="0">
                <a:latin typeface="Arial"/>
                <a:cs typeface="Arial"/>
              </a:rPr>
              <a:t> </a:t>
            </a:r>
            <a:r>
              <a:rPr sz="1189" dirty="0">
                <a:latin typeface="Arial"/>
                <a:cs typeface="Arial"/>
              </a:rPr>
              <a:t>that</a:t>
            </a:r>
            <a:r>
              <a:rPr sz="1189" spc="89" dirty="0">
                <a:latin typeface="Arial"/>
                <a:cs typeface="Arial"/>
              </a:rPr>
              <a:t> </a:t>
            </a:r>
            <a:r>
              <a:rPr sz="1189" spc="-50" dirty="0">
                <a:latin typeface="Arial"/>
                <a:cs typeface="Arial"/>
              </a:rPr>
              <a:t>generates</a:t>
            </a:r>
            <a:r>
              <a:rPr sz="1189" spc="89" dirty="0">
                <a:latin typeface="Arial"/>
                <a:cs typeface="Arial"/>
              </a:rPr>
              <a:t> </a:t>
            </a:r>
            <a:r>
              <a:rPr sz="1189" spc="-20" dirty="0">
                <a:latin typeface="Arial"/>
                <a:cs typeface="Arial"/>
              </a:rPr>
              <a:t>something</a:t>
            </a:r>
            <a:r>
              <a:rPr sz="1189" spc="89" dirty="0">
                <a:latin typeface="Arial"/>
                <a:cs typeface="Arial"/>
              </a:rPr>
              <a:t> </a:t>
            </a:r>
            <a:r>
              <a:rPr sz="1189" spc="-20" dirty="0">
                <a:latin typeface="Arial"/>
                <a:cs typeface="Arial"/>
              </a:rPr>
              <a:t>new</a:t>
            </a:r>
            <a:r>
              <a:rPr sz="1189" spc="89" dirty="0">
                <a:latin typeface="Arial"/>
                <a:cs typeface="Arial"/>
              </a:rPr>
              <a:t> </a:t>
            </a:r>
            <a:r>
              <a:rPr sz="1189" dirty="0">
                <a:latin typeface="Arial"/>
                <a:cs typeface="Arial"/>
              </a:rPr>
              <a:t>(image,</a:t>
            </a:r>
            <a:r>
              <a:rPr sz="1189" spc="89" dirty="0">
                <a:latin typeface="Arial"/>
                <a:cs typeface="Arial"/>
              </a:rPr>
              <a:t> </a:t>
            </a:r>
            <a:r>
              <a:rPr sz="1189" spc="-20" dirty="0">
                <a:latin typeface="Arial"/>
                <a:cs typeface="Arial"/>
              </a:rPr>
              <a:t>video</a:t>
            </a:r>
            <a:r>
              <a:rPr sz="1189" spc="89" dirty="0">
                <a:latin typeface="Arial"/>
                <a:cs typeface="Arial"/>
              </a:rPr>
              <a:t> </a:t>
            </a:r>
            <a:r>
              <a:rPr sz="1189" spc="-40" dirty="0">
                <a:latin typeface="Arial"/>
                <a:cs typeface="Arial"/>
              </a:rPr>
              <a:t>etc)</a:t>
            </a:r>
            <a:endParaRPr sz="1189">
              <a:latin typeface="Arial"/>
              <a:cs typeface="Arial"/>
            </a:endParaRPr>
          </a:p>
          <a:p>
            <a:pPr marL="25164">
              <a:spcBef>
                <a:spcPts val="545"/>
              </a:spcBef>
            </a:pPr>
            <a:r>
              <a:rPr sz="1189" b="1" dirty="0">
                <a:latin typeface="Arial"/>
                <a:cs typeface="Arial"/>
              </a:rPr>
              <a:t>LLM</a:t>
            </a:r>
            <a:r>
              <a:rPr sz="1189" b="1" spc="178" dirty="0">
                <a:latin typeface="Arial"/>
                <a:cs typeface="Arial"/>
              </a:rPr>
              <a:t> </a:t>
            </a:r>
            <a:r>
              <a:rPr sz="1189" dirty="0">
                <a:latin typeface="Arial"/>
                <a:cs typeface="Arial"/>
              </a:rPr>
              <a:t>AI</a:t>
            </a:r>
            <a:r>
              <a:rPr sz="1189" spc="178" dirty="0">
                <a:latin typeface="Arial"/>
                <a:cs typeface="Arial"/>
              </a:rPr>
              <a:t> </a:t>
            </a:r>
            <a:r>
              <a:rPr sz="1189" dirty="0">
                <a:latin typeface="Arial"/>
                <a:cs typeface="Arial"/>
              </a:rPr>
              <a:t>that</a:t>
            </a:r>
            <a:r>
              <a:rPr sz="1189" spc="178" dirty="0">
                <a:latin typeface="Arial"/>
                <a:cs typeface="Arial"/>
              </a:rPr>
              <a:t> </a:t>
            </a:r>
            <a:r>
              <a:rPr sz="1189" spc="-50" dirty="0">
                <a:latin typeface="Arial"/>
                <a:cs typeface="Arial"/>
              </a:rPr>
              <a:t>generates</a:t>
            </a:r>
            <a:r>
              <a:rPr sz="1189" spc="178" dirty="0">
                <a:latin typeface="Arial"/>
                <a:cs typeface="Arial"/>
              </a:rPr>
              <a:t> </a:t>
            </a:r>
            <a:r>
              <a:rPr sz="1189" spc="-40" dirty="0">
                <a:latin typeface="Arial"/>
                <a:cs typeface="Arial"/>
              </a:rPr>
              <a:t>text</a:t>
            </a:r>
            <a:endParaRPr sz="1189">
              <a:latin typeface="Arial"/>
              <a:cs typeface="Arial"/>
            </a:endParaRPr>
          </a:p>
        </p:txBody>
      </p:sp>
    </p:spTree>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075" y="604076"/>
            <a:ext cx="4376035" cy="4376035"/>
            <a:chOff x="1044883" y="304671"/>
            <a:chExt cx="2208530" cy="2208530"/>
          </a:xfrm>
        </p:grpSpPr>
        <p:sp>
          <p:nvSpPr>
            <p:cNvPr id="3" name="object 3"/>
            <p:cNvSpPr/>
            <p:nvPr/>
          </p:nvSpPr>
          <p:spPr>
            <a:xfrm>
              <a:off x="1046153" y="305941"/>
              <a:ext cx="2205990" cy="2205990"/>
            </a:xfrm>
            <a:custGeom>
              <a:avLst/>
              <a:gdLst/>
              <a:ahLst/>
              <a:cxnLst/>
              <a:rect l="l" t="t" r="r" b="b"/>
              <a:pathLst>
                <a:path w="2205990" h="2205990">
                  <a:moveTo>
                    <a:pt x="1102790" y="0"/>
                  </a:moveTo>
                  <a:lnTo>
                    <a:pt x="1054953" y="1018"/>
                  </a:lnTo>
                  <a:lnTo>
                    <a:pt x="1007637" y="4047"/>
                  </a:lnTo>
                  <a:lnTo>
                    <a:pt x="960882" y="9045"/>
                  </a:lnTo>
                  <a:lnTo>
                    <a:pt x="914731" y="15970"/>
                  </a:lnTo>
                  <a:lnTo>
                    <a:pt x="869225" y="24782"/>
                  </a:lnTo>
                  <a:lnTo>
                    <a:pt x="824405" y="35437"/>
                  </a:lnTo>
                  <a:lnTo>
                    <a:pt x="780312" y="47897"/>
                  </a:lnTo>
                  <a:lnTo>
                    <a:pt x="736987" y="62118"/>
                  </a:lnTo>
                  <a:lnTo>
                    <a:pt x="694474" y="78059"/>
                  </a:lnTo>
                  <a:lnTo>
                    <a:pt x="652811" y="95680"/>
                  </a:lnTo>
                  <a:lnTo>
                    <a:pt x="612042" y="114938"/>
                  </a:lnTo>
                  <a:lnTo>
                    <a:pt x="572207" y="135793"/>
                  </a:lnTo>
                  <a:lnTo>
                    <a:pt x="533347" y="158202"/>
                  </a:lnTo>
                  <a:lnTo>
                    <a:pt x="495505" y="182126"/>
                  </a:lnTo>
                  <a:lnTo>
                    <a:pt x="458721" y="207521"/>
                  </a:lnTo>
                  <a:lnTo>
                    <a:pt x="423037" y="234348"/>
                  </a:lnTo>
                  <a:lnTo>
                    <a:pt x="388495" y="262564"/>
                  </a:lnTo>
                  <a:lnTo>
                    <a:pt x="355135" y="292128"/>
                  </a:lnTo>
                  <a:lnTo>
                    <a:pt x="322999" y="322999"/>
                  </a:lnTo>
                  <a:lnTo>
                    <a:pt x="292128" y="355135"/>
                  </a:lnTo>
                  <a:lnTo>
                    <a:pt x="262564" y="388495"/>
                  </a:lnTo>
                  <a:lnTo>
                    <a:pt x="234348" y="423038"/>
                  </a:lnTo>
                  <a:lnTo>
                    <a:pt x="207521" y="458722"/>
                  </a:lnTo>
                  <a:lnTo>
                    <a:pt x="182126" y="495505"/>
                  </a:lnTo>
                  <a:lnTo>
                    <a:pt x="158202" y="533348"/>
                  </a:lnTo>
                  <a:lnTo>
                    <a:pt x="135793" y="572207"/>
                  </a:lnTo>
                  <a:lnTo>
                    <a:pt x="114938" y="612042"/>
                  </a:lnTo>
                  <a:lnTo>
                    <a:pt x="95680" y="652811"/>
                  </a:lnTo>
                  <a:lnTo>
                    <a:pt x="78059" y="694474"/>
                  </a:lnTo>
                  <a:lnTo>
                    <a:pt x="62117" y="736988"/>
                  </a:lnTo>
                  <a:lnTo>
                    <a:pt x="47896" y="780312"/>
                  </a:lnTo>
                  <a:lnTo>
                    <a:pt x="35437" y="824405"/>
                  </a:lnTo>
                  <a:lnTo>
                    <a:pt x="24782" y="869225"/>
                  </a:lnTo>
                  <a:lnTo>
                    <a:pt x="15970" y="914731"/>
                  </a:lnTo>
                  <a:lnTo>
                    <a:pt x="9045" y="960883"/>
                  </a:lnTo>
                  <a:lnTo>
                    <a:pt x="4047" y="1007637"/>
                  </a:lnTo>
                  <a:lnTo>
                    <a:pt x="1018" y="1054953"/>
                  </a:lnTo>
                  <a:lnTo>
                    <a:pt x="0" y="1102790"/>
                  </a:lnTo>
                  <a:lnTo>
                    <a:pt x="1018" y="1150627"/>
                  </a:lnTo>
                  <a:lnTo>
                    <a:pt x="4047" y="1197944"/>
                  </a:lnTo>
                  <a:lnTo>
                    <a:pt x="9045" y="1244698"/>
                  </a:lnTo>
                  <a:lnTo>
                    <a:pt x="15970" y="1290849"/>
                  </a:lnTo>
                  <a:lnTo>
                    <a:pt x="24782" y="1336356"/>
                  </a:lnTo>
                  <a:lnTo>
                    <a:pt x="35437" y="1381176"/>
                  </a:lnTo>
                  <a:lnTo>
                    <a:pt x="47896" y="1425269"/>
                  </a:lnTo>
                  <a:lnTo>
                    <a:pt x="62117" y="1468593"/>
                  </a:lnTo>
                  <a:lnTo>
                    <a:pt x="78059" y="1511107"/>
                  </a:lnTo>
                  <a:lnTo>
                    <a:pt x="95680" y="1552769"/>
                  </a:lnTo>
                  <a:lnTo>
                    <a:pt x="114938" y="1593539"/>
                  </a:lnTo>
                  <a:lnTo>
                    <a:pt x="135793" y="1633374"/>
                  </a:lnTo>
                  <a:lnTo>
                    <a:pt x="158202" y="1672233"/>
                  </a:lnTo>
                  <a:lnTo>
                    <a:pt x="182126" y="1710075"/>
                  </a:lnTo>
                  <a:lnTo>
                    <a:pt x="207521" y="1746859"/>
                  </a:lnTo>
                  <a:lnTo>
                    <a:pt x="234348" y="1782543"/>
                  </a:lnTo>
                  <a:lnTo>
                    <a:pt x="262564" y="1817086"/>
                  </a:lnTo>
                  <a:lnTo>
                    <a:pt x="292128" y="1850446"/>
                  </a:lnTo>
                  <a:lnTo>
                    <a:pt x="322999" y="1882582"/>
                  </a:lnTo>
                  <a:lnTo>
                    <a:pt x="355135" y="1913453"/>
                  </a:lnTo>
                  <a:lnTo>
                    <a:pt x="388495" y="1943017"/>
                  </a:lnTo>
                  <a:lnTo>
                    <a:pt x="423037" y="1971233"/>
                  </a:lnTo>
                  <a:lnTo>
                    <a:pt x="458721" y="1998059"/>
                  </a:lnTo>
                  <a:lnTo>
                    <a:pt x="495505" y="2023455"/>
                  </a:lnTo>
                  <a:lnTo>
                    <a:pt x="533347" y="2047378"/>
                  </a:lnTo>
                  <a:lnTo>
                    <a:pt x="572207" y="2069788"/>
                  </a:lnTo>
                  <a:lnTo>
                    <a:pt x="612042" y="2090643"/>
                  </a:lnTo>
                  <a:lnTo>
                    <a:pt x="652811" y="2109901"/>
                  </a:lnTo>
                  <a:lnTo>
                    <a:pt x="694474" y="2127522"/>
                  </a:lnTo>
                  <a:lnTo>
                    <a:pt x="736987" y="2143463"/>
                  </a:lnTo>
                  <a:lnTo>
                    <a:pt x="780312" y="2157684"/>
                  </a:lnTo>
                  <a:lnTo>
                    <a:pt x="824405" y="2170143"/>
                  </a:lnTo>
                  <a:lnTo>
                    <a:pt x="869225" y="2180799"/>
                  </a:lnTo>
                  <a:lnTo>
                    <a:pt x="914731" y="2189610"/>
                  </a:lnTo>
                  <a:lnTo>
                    <a:pt x="960882" y="2196535"/>
                  </a:lnTo>
                  <a:lnTo>
                    <a:pt x="1007637" y="2201533"/>
                  </a:lnTo>
                  <a:lnTo>
                    <a:pt x="1054953" y="2204562"/>
                  </a:lnTo>
                  <a:lnTo>
                    <a:pt x="1102790" y="2205581"/>
                  </a:lnTo>
                  <a:lnTo>
                    <a:pt x="1150627" y="2204562"/>
                  </a:lnTo>
                  <a:lnTo>
                    <a:pt x="1197944" y="2201533"/>
                  </a:lnTo>
                  <a:lnTo>
                    <a:pt x="1244698" y="2196535"/>
                  </a:lnTo>
                  <a:lnTo>
                    <a:pt x="1290849" y="2189610"/>
                  </a:lnTo>
                  <a:lnTo>
                    <a:pt x="1336356" y="2180799"/>
                  </a:lnTo>
                  <a:lnTo>
                    <a:pt x="1381176" y="2170143"/>
                  </a:lnTo>
                  <a:lnTo>
                    <a:pt x="1425269" y="2157684"/>
                  </a:lnTo>
                  <a:lnTo>
                    <a:pt x="1468593" y="2143463"/>
                  </a:lnTo>
                  <a:lnTo>
                    <a:pt x="1511107" y="2127522"/>
                  </a:lnTo>
                  <a:lnTo>
                    <a:pt x="1552769" y="2109901"/>
                  </a:lnTo>
                  <a:lnTo>
                    <a:pt x="1593539" y="2090643"/>
                  </a:lnTo>
                  <a:lnTo>
                    <a:pt x="1633374" y="2069788"/>
                  </a:lnTo>
                  <a:lnTo>
                    <a:pt x="1672233" y="2047378"/>
                  </a:lnTo>
                  <a:lnTo>
                    <a:pt x="1710075" y="2023455"/>
                  </a:lnTo>
                  <a:lnTo>
                    <a:pt x="1746859" y="1998059"/>
                  </a:lnTo>
                  <a:lnTo>
                    <a:pt x="1782543" y="1971233"/>
                  </a:lnTo>
                  <a:lnTo>
                    <a:pt x="1817086" y="1943017"/>
                  </a:lnTo>
                  <a:lnTo>
                    <a:pt x="1850446" y="1913453"/>
                  </a:lnTo>
                  <a:lnTo>
                    <a:pt x="1882582" y="1882582"/>
                  </a:lnTo>
                  <a:lnTo>
                    <a:pt x="1913453" y="1850446"/>
                  </a:lnTo>
                  <a:lnTo>
                    <a:pt x="1943017" y="1817086"/>
                  </a:lnTo>
                  <a:lnTo>
                    <a:pt x="1971233" y="1782543"/>
                  </a:lnTo>
                  <a:lnTo>
                    <a:pt x="1998059" y="1746859"/>
                  </a:lnTo>
                  <a:lnTo>
                    <a:pt x="2023455" y="1710075"/>
                  </a:lnTo>
                  <a:lnTo>
                    <a:pt x="2047378" y="1672233"/>
                  </a:lnTo>
                  <a:lnTo>
                    <a:pt x="2069788" y="1633374"/>
                  </a:lnTo>
                  <a:lnTo>
                    <a:pt x="2090643" y="1593539"/>
                  </a:lnTo>
                  <a:lnTo>
                    <a:pt x="2109901" y="1552769"/>
                  </a:lnTo>
                  <a:lnTo>
                    <a:pt x="2127522" y="1511107"/>
                  </a:lnTo>
                  <a:lnTo>
                    <a:pt x="2143463" y="1468593"/>
                  </a:lnTo>
                  <a:lnTo>
                    <a:pt x="2157684" y="1425269"/>
                  </a:lnTo>
                  <a:lnTo>
                    <a:pt x="2170143" y="1381176"/>
                  </a:lnTo>
                  <a:lnTo>
                    <a:pt x="2180799" y="1336356"/>
                  </a:lnTo>
                  <a:lnTo>
                    <a:pt x="2189610" y="1290849"/>
                  </a:lnTo>
                  <a:lnTo>
                    <a:pt x="2196535" y="1244698"/>
                  </a:lnTo>
                  <a:lnTo>
                    <a:pt x="2201533" y="1197944"/>
                  </a:lnTo>
                  <a:lnTo>
                    <a:pt x="2204562" y="1150627"/>
                  </a:lnTo>
                  <a:lnTo>
                    <a:pt x="2205581" y="1102790"/>
                  </a:lnTo>
                  <a:lnTo>
                    <a:pt x="2204562" y="1054953"/>
                  </a:lnTo>
                  <a:lnTo>
                    <a:pt x="2201533" y="1007637"/>
                  </a:lnTo>
                  <a:lnTo>
                    <a:pt x="2196535" y="960883"/>
                  </a:lnTo>
                  <a:lnTo>
                    <a:pt x="2189610" y="914731"/>
                  </a:lnTo>
                  <a:lnTo>
                    <a:pt x="2180799" y="869225"/>
                  </a:lnTo>
                  <a:lnTo>
                    <a:pt x="2170143" y="824405"/>
                  </a:lnTo>
                  <a:lnTo>
                    <a:pt x="2157684" y="780312"/>
                  </a:lnTo>
                  <a:lnTo>
                    <a:pt x="2143463" y="736988"/>
                  </a:lnTo>
                  <a:lnTo>
                    <a:pt x="2127522" y="694474"/>
                  </a:lnTo>
                  <a:lnTo>
                    <a:pt x="2109901" y="652811"/>
                  </a:lnTo>
                  <a:lnTo>
                    <a:pt x="2090643" y="612042"/>
                  </a:lnTo>
                  <a:lnTo>
                    <a:pt x="2069788" y="572207"/>
                  </a:lnTo>
                  <a:lnTo>
                    <a:pt x="2047378" y="533348"/>
                  </a:lnTo>
                  <a:lnTo>
                    <a:pt x="2023455" y="495505"/>
                  </a:lnTo>
                  <a:lnTo>
                    <a:pt x="1998059" y="458722"/>
                  </a:lnTo>
                  <a:lnTo>
                    <a:pt x="1971233" y="423038"/>
                  </a:lnTo>
                  <a:lnTo>
                    <a:pt x="1943017" y="388495"/>
                  </a:lnTo>
                  <a:lnTo>
                    <a:pt x="1913453" y="355135"/>
                  </a:lnTo>
                  <a:lnTo>
                    <a:pt x="1882582" y="322999"/>
                  </a:lnTo>
                  <a:lnTo>
                    <a:pt x="1850446" y="292128"/>
                  </a:lnTo>
                  <a:lnTo>
                    <a:pt x="1817086" y="262564"/>
                  </a:lnTo>
                  <a:lnTo>
                    <a:pt x="1782543" y="234348"/>
                  </a:lnTo>
                  <a:lnTo>
                    <a:pt x="1746859" y="207521"/>
                  </a:lnTo>
                  <a:lnTo>
                    <a:pt x="1710075" y="182126"/>
                  </a:lnTo>
                  <a:lnTo>
                    <a:pt x="1672233" y="158202"/>
                  </a:lnTo>
                  <a:lnTo>
                    <a:pt x="1633374" y="135793"/>
                  </a:lnTo>
                  <a:lnTo>
                    <a:pt x="1593539" y="114938"/>
                  </a:lnTo>
                  <a:lnTo>
                    <a:pt x="1552769" y="95680"/>
                  </a:lnTo>
                  <a:lnTo>
                    <a:pt x="1511107" y="78059"/>
                  </a:lnTo>
                  <a:lnTo>
                    <a:pt x="1468593" y="62118"/>
                  </a:lnTo>
                  <a:lnTo>
                    <a:pt x="1425269" y="47897"/>
                  </a:lnTo>
                  <a:lnTo>
                    <a:pt x="1381176" y="35437"/>
                  </a:lnTo>
                  <a:lnTo>
                    <a:pt x="1336356" y="24782"/>
                  </a:lnTo>
                  <a:lnTo>
                    <a:pt x="1290849" y="15970"/>
                  </a:lnTo>
                  <a:lnTo>
                    <a:pt x="1244698" y="9045"/>
                  </a:lnTo>
                  <a:lnTo>
                    <a:pt x="1197944" y="4047"/>
                  </a:lnTo>
                  <a:lnTo>
                    <a:pt x="1150627" y="1018"/>
                  </a:lnTo>
                  <a:lnTo>
                    <a:pt x="1102790" y="0"/>
                  </a:lnTo>
                  <a:close/>
                </a:path>
              </a:pathLst>
            </a:custGeom>
            <a:solidFill>
              <a:srgbClr val="E7FFFF"/>
            </a:solidFill>
          </p:spPr>
          <p:txBody>
            <a:bodyPr wrap="square" lIns="0" tIns="0" rIns="0" bIns="0" rtlCol="0"/>
            <a:lstStyle/>
            <a:p>
              <a:endParaRPr sz="3567"/>
            </a:p>
          </p:txBody>
        </p:sp>
        <p:sp>
          <p:nvSpPr>
            <p:cNvPr id="4" name="object 4"/>
            <p:cNvSpPr/>
            <p:nvPr/>
          </p:nvSpPr>
          <p:spPr>
            <a:xfrm>
              <a:off x="1046153" y="305941"/>
              <a:ext cx="2205990" cy="2205990"/>
            </a:xfrm>
            <a:custGeom>
              <a:avLst/>
              <a:gdLst/>
              <a:ahLst/>
              <a:cxnLst/>
              <a:rect l="l" t="t" r="r" b="b"/>
              <a:pathLst>
                <a:path w="2205990" h="2205990">
                  <a:moveTo>
                    <a:pt x="2205581" y="1102790"/>
                  </a:moveTo>
                  <a:lnTo>
                    <a:pt x="2204562" y="1054953"/>
                  </a:lnTo>
                  <a:lnTo>
                    <a:pt x="2201533" y="1007637"/>
                  </a:lnTo>
                  <a:lnTo>
                    <a:pt x="2196535" y="960883"/>
                  </a:lnTo>
                  <a:lnTo>
                    <a:pt x="2189610" y="914731"/>
                  </a:lnTo>
                  <a:lnTo>
                    <a:pt x="2180799" y="869225"/>
                  </a:lnTo>
                  <a:lnTo>
                    <a:pt x="2170143" y="824405"/>
                  </a:lnTo>
                  <a:lnTo>
                    <a:pt x="2157684" y="780312"/>
                  </a:lnTo>
                  <a:lnTo>
                    <a:pt x="2143463" y="736988"/>
                  </a:lnTo>
                  <a:lnTo>
                    <a:pt x="2127522" y="694474"/>
                  </a:lnTo>
                  <a:lnTo>
                    <a:pt x="2109901" y="652811"/>
                  </a:lnTo>
                  <a:lnTo>
                    <a:pt x="2090643" y="612042"/>
                  </a:lnTo>
                  <a:lnTo>
                    <a:pt x="2069788" y="572207"/>
                  </a:lnTo>
                  <a:lnTo>
                    <a:pt x="2047378" y="533348"/>
                  </a:lnTo>
                  <a:lnTo>
                    <a:pt x="2023455" y="495505"/>
                  </a:lnTo>
                  <a:lnTo>
                    <a:pt x="1998059" y="458722"/>
                  </a:lnTo>
                  <a:lnTo>
                    <a:pt x="1971233" y="423038"/>
                  </a:lnTo>
                  <a:lnTo>
                    <a:pt x="1943017" y="388495"/>
                  </a:lnTo>
                  <a:lnTo>
                    <a:pt x="1913453" y="355135"/>
                  </a:lnTo>
                  <a:lnTo>
                    <a:pt x="1882582" y="322999"/>
                  </a:lnTo>
                  <a:lnTo>
                    <a:pt x="1850446" y="292128"/>
                  </a:lnTo>
                  <a:lnTo>
                    <a:pt x="1817086" y="262564"/>
                  </a:lnTo>
                  <a:lnTo>
                    <a:pt x="1782543" y="234348"/>
                  </a:lnTo>
                  <a:lnTo>
                    <a:pt x="1746859" y="207521"/>
                  </a:lnTo>
                  <a:lnTo>
                    <a:pt x="1710075" y="182126"/>
                  </a:lnTo>
                  <a:lnTo>
                    <a:pt x="1672233" y="158202"/>
                  </a:lnTo>
                  <a:lnTo>
                    <a:pt x="1633374" y="135793"/>
                  </a:lnTo>
                  <a:lnTo>
                    <a:pt x="1593539" y="114938"/>
                  </a:lnTo>
                  <a:lnTo>
                    <a:pt x="1552769" y="95680"/>
                  </a:lnTo>
                  <a:lnTo>
                    <a:pt x="1511107" y="78059"/>
                  </a:lnTo>
                  <a:lnTo>
                    <a:pt x="1468593" y="62117"/>
                  </a:lnTo>
                  <a:lnTo>
                    <a:pt x="1425269" y="47897"/>
                  </a:lnTo>
                  <a:lnTo>
                    <a:pt x="1381176" y="35437"/>
                  </a:lnTo>
                  <a:lnTo>
                    <a:pt x="1336356" y="24782"/>
                  </a:lnTo>
                  <a:lnTo>
                    <a:pt x="1290849" y="15970"/>
                  </a:lnTo>
                  <a:lnTo>
                    <a:pt x="1244698" y="9045"/>
                  </a:lnTo>
                  <a:lnTo>
                    <a:pt x="1197944" y="4047"/>
                  </a:lnTo>
                  <a:lnTo>
                    <a:pt x="1150627" y="1018"/>
                  </a:lnTo>
                  <a:lnTo>
                    <a:pt x="1102790" y="0"/>
                  </a:lnTo>
                  <a:lnTo>
                    <a:pt x="1054953" y="1018"/>
                  </a:lnTo>
                  <a:lnTo>
                    <a:pt x="1007637" y="4047"/>
                  </a:lnTo>
                  <a:lnTo>
                    <a:pt x="960882" y="9045"/>
                  </a:lnTo>
                  <a:lnTo>
                    <a:pt x="914731" y="15970"/>
                  </a:lnTo>
                  <a:lnTo>
                    <a:pt x="869225" y="24782"/>
                  </a:lnTo>
                  <a:lnTo>
                    <a:pt x="824404" y="35437"/>
                  </a:lnTo>
                  <a:lnTo>
                    <a:pt x="780312" y="47897"/>
                  </a:lnTo>
                  <a:lnTo>
                    <a:pt x="736987" y="62117"/>
                  </a:lnTo>
                  <a:lnTo>
                    <a:pt x="694474" y="78059"/>
                  </a:lnTo>
                  <a:lnTo>
                    <a:pt x="652811" y="95680"/>
                  </a:lnTo>
                  <a:lnTo>
                    <a:pt x="612042" y="114938"/>
                  </a:lnTo>
                  <a:lnTo>
                    <a:pt x="572207" y="135793"/>
                  </a:lnTo>
                  <a:lnTo>
                    <a:pt x="533347" y="158202"/>
                  </a:lnTo>
                  <a:lnTo>
                    <a:pt x="495505" y="182126"/>
                  </a:lnTo>
                  <a:lnTo>
                    <a:pt x="458721" y="207521"/>
                  </a:lnTo>
                  <a:lnTo>
                    <a:pt x="423037" y="234348"/>
                  </a:lnTo>
                  <a:lnTo>
                    <a:pt x="388495" y="262564"/>
                  </a:lnTo>
                  <a:lnTo>
                    <a:pt x="355135" y="292128"/>
                  </a:lnTo>
                  <a:lnTo>
                    <a:pt x="322999" y="322999"/>
                  </a:lnTo>
                  <a:lnTo>
                    <a:pt x="292128" y="355135"/>
                  </a:lnTo>
                  <a:lnTo>
                    <a:pt x="262564" y="388495"/>
                  </a:lnTo>
                  <a:lnTo>
                    <a:pt x="234348" y="423038"/>
                  </a:lnTo>
                  <a:lnTo>
                    <a:pt x="207521" y="458722"/>
                  </a:lnTo>
                  <a:lnTo>
                    <a:pt x="182126" y="495505"/>
                  </a:lnTo>
                  <a:lnTo>
                    <a:pt x="158202" y="533348"/>
                  </a:lnTo>
                  <a:lnTo>
                    <a:pt x="135793" y="572207"/>
                  </a:lnTo>
                  <a:lnTo>
                    <a:pt x="114938" y="612042"/>
                  </a:lnTo>
                  <a:lnTo>
                    <a:pt x="95680" y="652811"/>
                  </a:lnTo>
                  <a:lnTo>
                    <a:pt x="78059" y="694474"/>
                  </a:lnTo>
                  <a:lnTo>
                    <a:pt x="62117" y="736988"/>
                  </a:lnTo>
                  <a:lnTo>
                    <a:pt x="47896" y="780312"/>
                  </a:lnTo>
                  <a:lnTo>
                    <a:pt x="35437" y="824405"/>
                  </a:lnTo>
                  <a:lnTo>
                    <a:pt x="24782" y="869225"/>
                  </a:lnTo>
                  <a:lnTo>
                    <a:pt x="15970" y="914731"/>
                  </a:lnTo>
                  <a:lnTo>
                    <a:pt x="9045" y="960883"/>
                  </a:lnTo>
                  <a:lnTo>
                    <a:pt x="4047" y="1007637"/>
                  </a:lnTo>
                  <a:lnTo>
                    <a:pt x="1018" y="1054953"/>
                  </a:lnTo>
                  <a:lnTo>
                    <a:pt x="0" y="1102790"/>
                  </a:lnTo>
                  <a:lnTo>
                    <a:pt x="1018" y="1150627"/>
                  </a:lnTo>
                  <a:lnTo>
                    <a:pt x="4047" y="1197944"/>
                  </a:lnTo>
                  <a:lnTo>
                    <a:pt x="9045" y="1244698"/>
                  </a:lnTo>
                  <a:lnTo>
                    <a:pt x="15970" y="1290849"/>
                  </a:lnTo>
                  <a:lnTo>
                    <a:pt x="24782" y="1336356"/>
                  </a:lnTo>
                  <a:lnTo>
                    <a:pt x="35437" y="1381176"/>
                  </a:lnTo>
                  <a:lnTo>
                    <a:pt x="47896" y="1425269"/>
                  </a:lnTo>
                  <a:lnTo>
                    <a:pt x="62117" y="1468593"/>
                  </a:lnTo>
                  <a:lnTo>
                    <a:pt x="78059" y="1511107"/>
                  </a:lnTo>
                  <a:lnTo>
                    <a:pt x="95680" y="1552769"/>
                  </a:lnTo>
                  <a:lnTo>
                    <a:pt x="114938" y="1593539"/>
                  </a:lnTo>
                  <a:lnTo>
                    <a:pt x="135793" y="1633374"/>
                  </a:lnTo>
                  <a:lnTo>
                    <a:pt x="158202" y="1672233"/>
                  </a:lnTo>
                  <a:lnTo>
                    <a:pt x="182126" y="1710075"/>
                  </a:lnTo>
                  <a:lnTo>
                    <a:pt x="207521" y="1746859"/>
                  </a:lnTo>
                  <a:lnTo>
                    <a:pt x="234348" y="1782543"/>
                  </a:lnTo>
                  <a:lnTo>
                    <a:pt x="262564" y="1817086"/>
                  </a:lnTo>
                  <a:lnTo>
                    <a:pt x="292128" y="1850446"/>
                  </a:lnTo>
                  <a:lnTo>
                    <a:pt x="322999" y="1882582"/>
                  </a:lnTo>
                  <a:lnTo>
                    <a:pt x="355135" y="1913453"/>
                  </a:lnTo>
                  <a:lnTo>
                    <a:pt x="388495" y="1943017"/>
                  </a:lnTo>
                  <a:lnTo>
                    <a:pt x="423037" y="1971233"/>
                  </a:lnTo>
                  <a:lnTo>
                    <a:pt x="458721" y="1998059"/>
                  </a:lnTo>
                  <a:lnTo>
                    <a:pt x="495505" y="2023455"/>
                  </a:lnTo>
                  <a:lnTo>
                    <a:pt x="533347" y="2047378"/>
                  </a:lnTo>
                  <a:lnTo>
                    <a:pt x="572207" y="2069788"/>
                  </a:lnTo>
                  <a:lnTo>
                    <a:pt x="612042" y="2090643"/>
                  </a:lnTo>
                  <a:lnTo>
                    <a:pt x="652811" y="2109901"/>
                  </a:lnTo>
                  <a:lnTo>
                    <a:pt x="694474" y="2127522"/>
                  </a:lnTo>
                  <a:lnTo>
                    <a:pt x="736987" y="2143463"/>
                  </a:lnTo>
                  <a:lnTo>
                    <a:pt x="780312" y="2157684"/>
                  </a:lnTo>
                  <a:lnTo>
                    <a:pt x="824404" y="2170143"/>
                  </a:lnTo>
                  <a:lnTo>
                    <a:pt x="869225" y="2180799"/>
                  </a:lnTo>
                  <a:lnTo>
                    <a:pt x="914731" y="2189610"/>
                  </a:lnTo>
                  <a:lnTo>
                    <a:pt x="960882" y="2196535"/>
                  </a:lnTo>
                  <a:lnTo>
                    <a:pt x="1007637" y="2201533"/>
                  </a:lnTo>
                  <a:lnTo>
                    <a:pt x="1054953" y="2204562"/>
                  </a:lnTo>
                  <a:lnTo>
                    <a:pt x="1102790" y="2205581"/>
                  </a:lnTo>
                  <a:lnTo>
                    <a:pt x="1150627" y="2204562"/>
                  </a:lnTo>
                  <a:lnTo>
                    <a:pt x="1197944" y="2201533"/>
                  </a:lnTo>
                  <a:lnTo>
                    <a:pt x="1244698" y="2196535"/>
                  </a:lnTo>
                  <a:lnTo>
                    <a:pt x="1290849" y="2189610"/>
                  </a:lnTo>
                  <a:lnTo>
                    <a:pt x="1336356" y="2180799"/>
                  </a:lnTo>
                  <a:lnTo>
                    <a:pt x="1381176" y="2170143"/>
                  </a:lnTo>
                  <a:lnTo>
                    <a:pt x="1425269" y="2157684"/>
                  </a:lnTo>
                  <a:lnTo>
                    <a:pt x="1468593" y="2143463"/>
                  </a:lnTo>
                  <a:lnTo>
                    <a:pt x="1511107" y="2127522"/>
                  </a:lnTo>
                  <a:lnTo>
                    <a:pt x="1552769" y="2109901"/>
                  </a:lnTo>
                  <a:lnTo>
                    <a:pt x="1593539" y="2090643"/>
                  </a:lnTo>
                  <a:lnTo>
                    <a:pt x="1633374" y="2069788"/>
                  </a:lnTo>
                  <a:lnTo>
                    <a:pt x="1672233" y="2047378"/>
                  </a:lnTo>
                  <a:lnTo>
                    <a:pt x="1710075" y="2023455"/>
                  </a:lnTo>
                  <a:lnTo>
                    <a:pt x="1746859" y="1998059"/>
                  </a:lnTo>
                  <a:lnTo>
                    <a:pt x="1782543" y="1971233"/>
                  </a:lnTo>
                  <a:lnTo>
                    <a:pt x="1817086" y="1943017"/>
                  </a:lnTo>
                  <a:lnTo>
                    <a:pt x="1850446" y="1913453"/>
                  </a:lnTo>
                  <a:lnTo>
                    <a:pt x="1882582" y="1882582"/>
                  </a:lnTo>
                  <a:lnTo>
                    <a:pt x="1913453" y="1850446"/>
                  </a:lnTo>
                  <a:lnTo>
                    <a:pt x="1943017" y="1817086"/>
                  </a:lnTo>
                  <a:lnTo>
                    <a:pt x="1971233" y="1782543"/>
                  </a:lnTo>
                  <a:lnTo>
                    <a:pt x="1998059" y="1746859"/>
                  </a:lnTo>
                  <a:lnTo>
                    <a:pt x="2023455" y="1710075"/>
                  </a:lnTo>
                  <a:lnTo>
                    <a:pt x="2047378" y="1672233"/>
                  </a:lnTo>
                  <a:lnTo>
                    <a:pt x="2069788" y="1633374"/>
                  </a:lnTo>
                  <a:lnTo>
                    <a:pt x="2090643" y="1593539"/>
                  </a:lnTo>
                  <a:lnTo>
                    <a:pt x="2109901" y="1552769"/>
                  </a:lnTo>
                  <a:lnTo>
                    <a:pt x="2127522" y="1511107"/>
                  </a:lnTo>
                  <a:lnTo>
                    <a:pt x="2143463" y="1468593"/>
                  </a:lnTo>
                  <a:lnTo>
                    <a:pt x="2157684" y="1425269"/>
                  </a:lnTo>
                  <a:lnTo>
                    <a:pt x="2170143" y="1381176"/>
                  </a:lnTo>
                  <a:lnTo>
                    <a:pt x="2180799" y="1336356"/>
                  </a:lnTo>
                  <a:lnTo>
                    <a:pt x="2189610" y="1290849"/>
                  </a:lnTo>
                  <a:lnTo>
                    <a:pt x="2196535" y="1244698"/>
                  </a:lnTo>
                  <a:lnTo>
                    <a:pt x="2201533" y="1197944"/>
                  </a:lnTo>
                  <a:lnTo>
                    <a:pt x="2204562" y="1150627"/>
                  </a:lnTo>
                  <a:lnTo>
                    <a:pt x="2205581" y="1102790"/>
                  </a:lnTo>
                  <a:close/>
                </a:path>
              </a:pathLst>
            </a:custGeom>
            <a:ln w="3175">
              <a:solidFill>
                <a:srgbClr val="000000"/>
              </a:solidFill>
            </a:ln>
          </p:spPr>
          <p:txBody>
            <a:bodyPr wrap="square" lIns="0" tIns="0" rIns="0" bIns="0" rtlCol="0"/>
            <a:lstStyle/>
            <a:p>
              <a:endParaRPr sz="3567"/>
            </a:p>
          </p:txBody>
        </p:sp>
      </p:grpSp>
      <p:sp>
        <p:nvSpPr>
          <p:cNvPr id="5" name="object 5"/>
          <p:cNvSpPr txBox="1"/>
          <p:nvPr/>
        </p:nvSpPr>
        <p:spPr>
          <a:xfrm>
            <a:off x="6697147" y="1334271"/>
            <a:ext cx="446663" cy="230832"/>
          </a:xfrm>
          <a:prstGeom prst="rect">
            <a:avLst/>
          </a:prstGeom>
        </p:spPr>
        <p:txBody>
          <a:bodyPr vert="horz" wrap="square" lIns="0" tIns="0" rIns="0" bIns="0" rtlCol="0">
            <a:spAutoFit/>
          </a:bodyPr>
          <a:lstStyle/>
          <a:p>
            <a:pPr>
              <a:lnSpc>
                <a:spcPts val="1793"/>
              </a:lnSpc>
            </a:pPr>
            <a:r>
              <a:rPr sz="1783" spc="109" dirty="0">
                <a:latin typeface="Times New Roman"/>
                <a:cs typeface="Times New Roman"/>
              </a:rPr>
              <a:t>Frie</a:t>
            </a:r>
            <a:endParaRPr sz="1783">
              <a:latin typeface="Times New Roman"/>
              <a:cs typeface="Times New Roman"/>
            </a:endParaRPr>
          </a:p>
        </p:txBody>
      </p:sp>
      <p:pic>
        <p:nvPicPr>
          <p:cNvPr id="6" name="object 6"/>
          <p:cNvPicPr/>
          <p:nvPr/>
        </p:nvPicPr>
        <p:blipFill>
          <a:blip r:embed="rId2" cstate="print"/>
          <a:stretch>
            <a:fillRect/>
          </a:stretch>
        </p:blipFill>
        <p:spPr>
          <a:xfrm>
            <a:off x="4327683" y="1332686"/>
            <a:ext cx="2918014" cy="2918014"/>
          </a:xfrm>
          <a:prstGeom prst="rect">
            <a:avLst/>
          </a:prstGeom>
        </p:spPr>
      </p:pic>
      <p:sp>
        <p:nvSpPr>
          <p:cNvPr id="7" name="object 7"/>
          <p:cNvSpPr txBox="1"/>
          <p:nvPr/>
        </p:nvSpPr>
        <p:spPr>
          <a:xfrm>
            <a:off x="7118064" y="710483"/>
            <a:ext cx="1509845" cy="870238"/>
          </a:xfrm>
          <a:prstGeom prst="rect">
            <a:avLst/>
          </a:prstGeom>
        </p:spPr>
        <p:txBody>
          <a:bodyPr vert="horz" wrap="square" lIns="0" tIns="33972" rIns="0" bIns="0" rtlCol="0">
            <a:spAutoFit/>
          </a:bodyPr>
          <a:lstStyle/>
          <a:p>
            <a:pPr marL="124561">
              <a:spcBef>
                <a:spcPts val="267"/>
              </a:spcBef>
            </a:pPr>
            <a:r>
              <a:rPr sz="1783" spc="208" dirty="0">
                <a:latin typeface="Times New Roman"/>
                <a:cs typeface="Times New Roman"/>
              </a:rPr>
              <a:t>Community</a:t>
            </a:r>
            <a:endParaRPr sz="1783">
              <a:latin typeface="Times New Roman"/>
              <a:cs typeface="Times New Roman"/>
            </a:endParaRPr>
          </a:p>
          <a:p>
            <a:pPr>
              <a:spcBef>
                <a:spcPts val="109"/>
              </a:spcBef>
            </a:pPr>
            <a:endParaRPr sz="1783">
              <a:latin typeface="Times New Roman"/>
              <a:cs typeface="Times New Roman"/>
            </a:endParaRPr>
          </a:p>
          <a:p>
            <a:pPr marL="25164"/>
            <a:r>
              <a:rPr sz="1783" spc="159" dirty="0">
                <a:latin typeface="Times New Roman"/>
                <a:cs typeface="Times New Roman"/>
              </a:rPr>
              <a:t>nds</a:t>
            </a:r>
            <a:endParaRPr sz="1783">
              <a:latin typeface="Times New Roman"/>
              <a:cs typeface="Times New Roman"/>
            </a:endParaRPr>
          </a:p>
        </p:txBody>
      </p:sp>
      <p:sp>
        <p:nvSpPr>
          <p:cNvPr id="8" name="object 8"/>
          <p:cNvSpPr txBox="1"/>
          <p:nvPr/>
        </p:nvSpPr>
        <p:spPr>
          <a:xfrm>
            <a:off x="2765909" y="5401723"/>
            <a:ext cx="903391" cy="207138"/>
          </a:xfrm>
          <a:prstGeom prst="rect">
            <a:avLst/>
          </a:prstGeom>
        </p:spPr>
        <p:txBody>
          <a:bodyPr vert="horz" wrap="square" lIns="0" tIns="23906" rIns="0" bIns="0" rtlCol="0">
            <a:spAutoFit/>
          </a:bodyPr>
          <a:lstStyle/>
          <a:p>
            <a:pPr marL="25164">
              <a:spcBef>
                <a:spcPts val="188"/>
              </a:spcBef>
            </a:pPr>
            <a:r>
              <a:rPr sz="1189" dirty="0">
                <a:latin typeface="Arial"/>
                <a:cs typeface="Arial"/>
              </a:rPr>
              <a:t>Make</a:t>
            </a:r>
            <a:r>
              <a:rPr sz="1189" spc="-20" dirty="0">
                <a:latin typeface="Arial"/>
                <a:cs typeface="Arial"/>
              </a:rPr>
              <a:t> </a:t>
            </a:r>
            <a:r>
              <a:rPr sz="1189" spc="-40" dirty="0">
                <a:latin typeface="Arial"/>
                <a:cs typeface="Arial"/>
              </a:rPr>
              <a:t>waves!</a:t>
            </a:r>
            <a:endParaRPr sz="1189">
              <a:latin typeface="Arial"/>
              <a:cs typeface="Arial"/>
            </a:endParaRPr>
          </a:p>
        </p:txBody>
      </p:sp>
    </p:spTree>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86D1-C62B-A25E-30FD-B8EE6333FF2E}"/>
              </a:ext>
            </a:extLst>
          </p:cNvPr>
          <p:cNvSpPr>
            <a:spLocks noGrp="1"/>
          </p:cNvSpPr>
          <p:nvPr>
            <p:ph type="ctrTitle"/>
          </p:nvPr>
        </p:nvSpPr>
        <p:spPr/>
        <p:txBody>
          <a:bodyPr/>
          <a:lstStyle/>
          <a:p>
            <a:r>
              <a:rPr lang="en-US" dirty="0"/>
              <a:t>Scholarly Communication and GenAI</a:t>
            </a:r>
          </a:p>
        </p:txBody>
      </p:sp>
      <p:sp>
        <p:nvSpPr>
          <p:cNvPr id="3" name="Subtitle 2">
            <a:extLst>
              <a:ext uri="{FF2B5EF4-FFF2-40B4-BE49-F238E27FC236}">
                <a16:creationId xmlns:a16="http://schemas.microsoft.com/office/drawing/2014/main" id="{90318410-4055-D592-F542-0454A7FF5770}"/>
              </a:ext>
            </a:extLst>
          </p:cNvPr>
          <p:cNvSpPr>
            <a:spLocks noGrp="1"/>
          </p:cNvSpPr>
          <p:nvPr>
            <p:ph type="subTitle" idx="1"/>
          </p:nvPr>
        </p:nvSpPr>
        <p:spPr/>
        <p:txBody>
          <a:bodyPr/>
          <a:lstStyle/>
          <a:p>
            <a:r>
              <a:rPr lang="en-US" dirty="0"/>
              <a:t>Emily Spracklin, MLIS</a:t>
            </a:r>
          </a:p>
          <a:p>
            <a:r>
              <a:rPr lang="en-US" dirty="0"/>
              <a:t>Teaching &amp; Learning Librarian, Western Libraries</a:t>
            </a:r>
          </a:p>
        </p:txBody>
      </p:sp>
    </p:spTree>
    <p:extLst>
      <p:ext uri="{BB962C8B-B14F-4D97-AF65-F5344CB8AC3E}">
        <p14:creationId xmlns:p14="http://schemas.microsoft.com/office/powerpoint/2010/main" val="82248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6211-D7D9-F047-F216-0F1CA03F43F0}"/>
              </a:ext>
            </a:extLst>
          </p:cNvPr>
          <p:cNvSpPr>
            <a:spLocks noGrp="1"/>
          </p:cNvSpPr>
          <p:nvPr>
            <p:ph type="title"/>
          </p:nvPr>
        </p:nvSpPr>
        <p:spPr>
          <a:xfrm>
            <a:off x="457200" y="327025"/>
            <a:ext cx="10515600" cy="1325563"/>
          </a:xfrm>
        </p:spPr>
        <p:txBody>
          <a:bodyPr/>
          <a:lstStyle/>
          <a:p>
            <a:r>
              <a:rPr lang="en-US" b="1" dirty="0"/>
              <a:t>Scholarly Communication</a:t>
            </a:r>
          </a:p>
        </p:txBody>
      </p:sp>
      <p:graphicFrame>
        <p:nvGraphicFramePr>
          <p:cNvPr id="4" name="Content Placeholder 3">
            <a:extLst>
              <a:ext uri="{FF2B5EF4-FFF2-40B4-BE49-F238E27FC236}">
                <a16:creationId xmlns:a16="http://schemas.microsoft.com/office/drawing/2014/main" id="{3CEF744B-9765-1237-479B-40224A79AAD0}"/>
              </a:ext>
            </a:extLst>
          </p:cNvPr>
          <p:cNvGraphicFramePr>
            <a:graphicFrameLocks noGrp="1"/>
          </p:cNvGraphicFramePr>
          <p:nvPr>
            <p:ph idx="1"/>
          </p:nvPr>
        </p:nvGraphicFramePr>
        <p:xfrm>
          <a:off x="554805" y="1510300"/>
          <a:ext cx="11291298" cy="4859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CA9417F-EC94-9B9E-A804-53DEF583A725}"/>
              </a:ext>
            </a:extLst>
          </p:cNvPr>
          <p:cNvSpPr txBox="1"/>
          <p:nvPr/>
        </p:nvSpPr>
        <p:spPr>
          <a:xfrm>
            <a:off x="6462793" y="6519446"/>
            <a:ext cx="6602278" cy="338554"/>
          </a:xfrm>
          <a:prstGeom prst="rect">
            <a:avLst/>
          </a:prstGeom>
          <a:noFill/>
        </p:spPr>
        <p:txBody>
          <a:bodyPr wrap="square" rtlCol="0">
            <a:spAutoFit/>
          </a:bodyPr>
          <a:lstStyle/>
          <a:p>
            <a:r>
              <a:rPr lang="en-US" sz="1600" dirty="0"/>
              <a:t>(Graphic adapted from the </a:t>
            </a:r>
            <a:r>
              <a:rPr lang="en-US" sz="1600" dirty="0">
                <a:hlinkClick r:id="rId8"/>
              </a:rPr>
              <a:t>University of Winnipeg Libraries, n.d.)</a:t>
            </a:r>
            <a:endParaRPr lang="en-US" sz="1600" dirty="0"/>
          </a:p>
        </p:txBody>
      </p:sp>
    </p:spTree>
    <p:extLst>
      <p:ext uri="{BB962C8B-B14F-4D97-AF65-F5344CB8AC3E}">
        <p14:creationId xmlns:p14="http://schemas.microsoft.com/office/powerpoint/2010/main" val="1286718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5784-FC60-FFAF-9987-8D6BDE1AB798}"/>
              </a:ext>
            </a:extLst>
          </p:cNvPr>
          <p:cNvSpPr>
            <a:spLocks noGrp="1"/>
          </p:cNvSpPr>
          <p:nvPr>
            <p:ph type="title"/>
          </p:nvPr>
        </p:nvSpPr>
        <p:spPr>
          <a:xfrm>
            <a:off x="497237" y="-1435189"/>
            <a:ext cx="10515600" cy="1325563"/>
          </a:xfrm>
        </p:spPr>
        <p:txBody>
          <a:bodyPr/>
          <a:lstStyle/>
          <a:p>
            <a:r>
              <a:rPr lang="en-US" dirty="0"/>
              <a:t>Yes, it’s happening…</a:t>
            </a:r>
          </a:p>
        </p:txBody>
      </p:sp>
      <p:pic>
        <p:nvPicPr>
          <p:cNvPr id="16" name="Content Placeholder 15">
            <a:extLst>
              <a:ext uri="{FF2B5EF4-FFF2-40B4-BE49-F238E27FC236}">
                <a16:creationId xmlns:a16="http://schemas.microsoft.com/office/drawing/2014/main" id="{F6CDF25D-734D-2E4F-8C47-711E7F49383A}"/>
              </a:ext>
            </a:extLst>
          </p:cNvPr>
          <p:cNvPicPr>
            <a:picLocks noGrp="1" noChangeAspect="1"/>
          </p:cNvPicPr>
          <p:nvPr>
            <p:ph idx="1"/>
          </p:nvPr>
        </p:nvPicPr>
        <p:blipFill>
          <a:blip r:embed="rId3"/>
          <a:stretch>
            <a:fillRect/>
          </a:stretch>
        </p:blipFill>
        <p:spPr>
          <a:xfrm>
            <a:off x="748641" y="1869898"/>
            <a:ext cx="10605159" cy="3637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71EDD7E7-F8B5-8F33-3E12-843F7E76B43E}"/>
              </a:ext>
            </a:extLst>
          </p:cNvPr>
          <p:cNvSpPr txBox="1"/>
          <p:nvPr/>
        </p:nvSpPr>
        <p:spPr>
          <a:xfrm>
            <a:off x="9336640" y="6123543"/>
            <a:ext cx="2139594" cy="369332"/>
          </a:xfrm>
          <a:prstGeom prst="rect">
            <a:avLst/>
          </a:prstGeom>
          <a:noFill/>
        </p:spPr>
        <p:txBody>
          <a:bodyPr wrap="square">
            <a:spAutoFit/>
          </a:bodyPr>
          <a:lstStyle/>
          <a:p>
            <a:r>
              <a:rPr lang="en-US" dirty="0"/>
              <a:t>(Zhang et al., 2024)</a:t>
            </a:r>
          </a:p>
        </p:txBody>
      </p:sp>
    </p:spTree>
    <p:extLst>
      <p:ext uri="{BB962C8B-B14F-4D97-AF65-F5344CB8AC3E}">
        <p14:creationId xmlns:p14="http://schemas.microsoft.com/office/powerpoint/2010/main" val="3934392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F1C292F-FF9E-AB9E-5B40-DF1345281E76}"/>
              </a:ext>
            </a:extLst>
          </p:cNvPr>
          <p:cNvSpPr/>
          <p:nvPr/>
        </p:nvSpPr>
        <p:spPr>
          <a:xfrm>
            <a:off x="561486" y="653662"/>
            <a:ext cx="2527300" cy="8502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64A9CF-11CC-FD55-A4B1-308113E174FF}"/>
              </a:ext>
            </a:extLst>
          </p:cNvPr>
          <p:cNvSpPr>
            <a:spLocks noGrp="1"/>
          </p:cNvSpPr>
          <p:nvPr>
            <p:ph type="title"/>
          </p:nvPr>
        </p:nvSpPr>
        <p:spPr>
          <a:xfrm>
            <a:off x="630562" y="415993"/>
            <a:ext cx="10515600" cy="1325563"/>
          </a:xfrm>
        </p:spPr>
        <p:txBody>
          <a:bodyPr/>
          <a:lstStyle/>
          <a:p>
            <a:r>
              <a:rPr lang="en-US" b="1" dirty="0">
                <a:solidFill>
                  <a:schemeClr val="bg1"/>
                </a:solidFill>
              </a:rPr>
              <a:t>Creation</a:t>
            </a:r>
          </a:p>
        </p:txBody>
      </p:sp>
      <p:pic>
        <p:nvPicPr>
          <p:cNvPr id="5" name="Picture 4">
            <a:extLst>
              <a:ext uri="{FF2B5EF4-FFF2-40B4-BE49-F238E27FC236}">
                <a16:creationId xmlns:a16="http://schemas.microsoft.com/office/drawing/2014/main" id="{9F8628AE-0EA7-75B6-2DC9-D5B2088B5C35}"/>
              </a:ext>
            </a:extLst>
          </p:cNvPr>
          <p:cNvPicPr>
            <a:picLocks noChangeAspect="1"/>
          </p:cNvPicPr>
          <p:nvPr/>
        </p:nvPicPr>
        <p:blipFill>
          <a:blip r:embed="rId3"/>
          <a:srcRect l="5103" t="44755" r="4851" b="252"/>
          <a:stretch>
            <a:fillRect/>
          </a:stretch>
        </p:blipFill>
        <p:spPr>
          <a:xfrm>
            <a:off x="5547009" y="184667"/>
            <a:ext cx="6497619" cy="1646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BEFEFA2-3DD0-E6C4-DAD3-8F9DC2CC60A9}"/>
              </a:ext>
            </a:extLst>
          </p:cNvPr>
          <p:cNvPicPr>
            <a:picLocks noChangeAspect="1"/>
          </p:cNvPicPr>
          <p:nvPr/>
        </p:nvPicPr>
        <p:blipFill>
          <a:blip r:embed="rId4"/>
          <a:stretch>
            <a:fillRect/>
          </a:stretch>
        </p:blipFill>
        <p:spPr>
          <a:xfrm>
            <a:off x="882285" y="3287567"/>
            <a:ext cx="5624169" cy="2414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9C8996B-88E7-68AA-6F2E-FEB929F6B931}"/>
              </a:ext>
            </a:extLst>
          </p:cNvPr>
          <p:cNvPicPr>
            <a:picLocks noChangeAspect="1"/>
          </p:cNvPicPr>
          <p:nvPr/>
        </p:nvPicPr>
        <p:blipFill>
          <a:blip r:embed="rId5"/>
          <a:stretch>
            <a:fillRect/>
          </a:stretch>
        </p:blipFill>
        <p:spPr>
          <a:xfrm>
            <a:off x="237499" y="1948724"/>
            <a:ext cx="5094708" cy="1058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77DEA0F6-A69A-3742-1312-2B40F2A83F94}"/>
              </a:ext>
            </a:extLst>
          </p:cNvPr>
          <p:cNvPicPr>
            <a:picLocks noChangeAspect="1"/>
          </p:cNvPicPr>
          <p:nvPr/>
        </p:nvPicPr>
        <p:blipFill>
          <a:blip r:embed="rId6"/>
          <a:stretch>
            <a:fillRect/>
          </a:stretch>
        </p:blipFill>
        <p:spPr>
          <a:xfrm>
            <a:off x="7840009" y="4768054"/>
            <a:ext cx="4195596" cy="1737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D7808ED3-EA53-D411-9E81-50460F3A6300}"/>
              </a:ext>
            </a:extLst>
          </p:cNvPr>
          <p:cNvPicPr>
            <a:picLocks noChangeAspect="1"/>
          </p:cNvPicPr>
          <p:nvPr/>
        </p:nvPicPr>
        <p:blipFill>
          <a:blip r:embed="rId7"/>
          <a:stretch>
            <a:fillRect/>
          </a:stretch>
        </p:blipFill>
        <p:spPr>
          <a:xfrm>
            <a:off x="5786762" y="2158211"/>
            <a:ext cx="5789033" cy="2282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801A8679-D3E5-256C-8AE8-F2462AC02B32}"/>
              </a:ext>
            </a:extLst>
          </p:cNvPr>
          <p:cNvPicPr>
            <a:picLocks noChangeAspect="1"/>
          </p:cNvPicPr>
          <p:nvPr/>
        </p:nvPicPr>
        <p:blipFill>
          <a:blip r:embed="rId8"/>
          <a:stretch>
            <a:fillRect/>
          </a:stretch>
        </p:blipFill>
        <p:spPr>
          <a:xfrm>
            <a:off x="3183330" y="5363804"/>
            <a:ext cx="4453432" cy="1417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798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9663480-0AA1-631A-49E1-B6E1D057557E}"/>
              </a:ext>
            </a:extLst>
          </p:cNvPr>
          <p:cNvSpPr/>
          <p:nvPr/>
        </p:nvSpPr>
        <p:spPr>
          <a:xfrm>
            <a:off x="838200" y="661486"/>
            <a:ext cx="2693735" cy="771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AAAA631-7505-4A63-0C3C-136E382C4561}"/>
              </a:ext>
            </a:extLst>
          </p:cNvPr>
          <p:cNvPicPr>
            <a:picLocks noChangeAspect="1"/>
          </p:cNvPicPr>
          <p:nvPr/>
        </p:nvPicPr>
        <p:blipFill>
          <a:blip r:embed="rId3"/>
          <a:stretch>
            <a:fillRect/>
          </a:stretch>
        </p:blipFill>
        <p:spPr>
          <a:xfrm>
            <a:off x="599581" y="3102993"/>
            <a:ext cx="6041087" cy="2321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892E7499-D092-1CD5-A522-3A325A514CCD}"/>
              </a:ext>
            </a:extLst>
          </p:cNvPr>
          <p:cNvSpPr>
            <a:spLocks noGrp="1"/>
          </p:cNvSpPr>
          <p:nvPr>
            <p:ph type="title"/>
          </p:nvPr>
        </p:nvSpPr>
        <p:spPr/>
        <p:txBody>
          <a:bodyPr/>
          <a:lstStyle/>
          <a:p>
            <a:r>
              <a:rPr lang="en-US" b="1" dirty="0">
                <a:solidFill>
                  <a:schemeClr val="bg1"/>
                </a:solidFill>
              </a:rPr>
              <a:t>Evaluation</a:t>
            </a:r>
          </a:p>
        </p:txBody>
      </p:sp>
      <p:sp>
        <p:nvSpPr>
          <p:cNvPr id="3" name="Content Placeholder 2">
            <a:extLst>
              <a:ext uri="{FF2B5EF4-FFF2-40B4-BE49-F238E27FC236}">
                <a16:creationId xmlns:a16="http://schemas.microsoft.com/office/drawing/2014/main" id="{E00C26EA-2F50-D405-C594-E9768A2794C6}"/>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BBE0AC41-7246-FFD9-E36C-BCABB082D169}"/>
              </a:ext>
            </a:extLst>
          </p:cNvPr>
          <p:cNvPicPr>
            <a:picLocks noChangeAspect="1"/>
          </p:cNvPicPr>
          <p:nvPr/>
        </p:nvPicPr>
        <p:blipFill>
          <a:blip r:embed="rId4"/>
          <a:stretch>
            <a:fillRect/>
          </a:stretch>
        </p:blipFill>
        <p:spPr>
          <a:xfrm>
            <a:off x="3907170" y="862450"/>
            <a:ext cx="7821865" cy="2045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4C142446-AD74-9735-4EB7-6F85809EEDF8}"/>
              </a:ext>
            </a:extLst>
          </p:cNvPr>
          <p:cNvPicPr>
            <a:picLocks noChangeAspect="1"/>
          </p:cNvPicPr>
          <p:nvPr/>
        </p:nvPicPr>
        <p:blipFill>
          <a:blip r:embed="rId5"/>
          <a:stretch>
            <a:fillRect/>
          </a:stretch>
        </p:blipFill>
        <p:spPr>
          <a:xfrm>
            <a:off x="6774610" y="4263763"/>
            <a:ext cx="5172000" cy="2193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9921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90FDE9-FC1F-07A1-3B3A-25AF2BBDD0AF}"/>
              </a:ext>
            </a:extLst>
          </p:cNvPr>
          <p:cNvSpPr/>
          <p:nvPr/>
        </p:nvSpPr>
        <p:spPr>
          <a:xfrm>
            <a:off x="838200" y="681037"/>
            <a:ext cx="2933700" cy="6651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392F0E-ED9F-7E39-06D1-EC9A9415E770}"/>
              </a:ext>
            </a:extLst>
          </p:cNvPr>
          <p:cNvSpPr>
            <a:spLocks noGrp="1"/>
          </p:cNvSpPr>
          <p:nvPr>
            <p:ph type="title"/>
          </p:nvPr>
        </p:nvSpPr>
        <p:spPr/>
        <p:txBody>
          <a:bodyPr/>
          <a:lstStyle/>
          <a:p>
            <a:r>
              <a:rPr lang="en-US" b="1" dirty="0">
                <a:solidFill>
                  <a:schemeClr val="bg1"/>
                </a:solidFill>
              </a:rPr>
              <a:t>Publication</a:t>
            </a:r>
          </a:p>
        </p:txBody>
      </p:sp>
      <p:sp>
        <p:nvSpPr>
          <p:cNvPr id="3" name="Content Placeholder 2">
            <a:extLst>
              <a:ext uri="{FF2B5EF4-FFF2-40B4-BE49-F238E27FC236}">
                <a16:creationId xmlns:a16="http://schemas.microsoft.com/office/drawing/2014/main" id="{4755AA8A-1FC2-914D-4CE2-68AB0DFD5007}"/>
              </a:ext>
            </a:extLst>
          </p:cNvPr>
          <p:cNvSpPr>
            <a:spLocks noGrp="1"/>
          </p:cNvSpPr>
          <p:nvPr>
            <p:ph idx="1"/>
          </p:nvPr>
        </p:nvSpPr>
        <p:spPr>
          <a:xfrm>
            <a:off x="838200" y="1825625"/>
            <a:ext cx="10515600" cy="4351338"/>
          </a:xfrm>
        </p:spPr>
        <p:txBody>
          <a:bodyPr>
            <a:normAutofit/>
          </a:bodyPr>
          <a:lstStyle/>
          <a:p>
            <a:r>
              <a:rPr lang="en-US" dirty="0"/>
              <a:t>~60% of total scholarly output is controlled by 5 publishers (Crotty, 2025).</a:t>
            </a:r>
          </a:p>
          <a:p>
            <a:pPr marL="0" indent="0">
              <a:buNone/>
            </a:pPr>
            <a:endParaRPr lang="en-US" dirty="0"/>
          </a:p>
          <a:p>
            <a:r>
              <a:rPr lang="en-US" dirty="0"/>
              <a:t>Scholarly publishers license content to GenAI companies like Perplexity, Anthropic, Amazon Web Services, etc. (Ithaka S+R, 2025). </a:t>
            </a:r>
          </a:p>
          <a:p>
            <a:endParaRPr lang="en-US" dirty="0"/>
          </a:p>
          <a:p>
            <a:r>
              <a:rPr lang="en-US" dirty="0"/>
              <a:t>Users will pay more to subscribe to content from these publishers within the GenAI tool (Ithaka S+R, 2025).</a:t>
            </a:r>
          </a:p>
        </p:txBody>
      </p:sp>
      <p:pic>
        <p:nvPicPr>
          <p:cNvPr id="5" name="Graphic 4" descr="Money with solid fill">
            <a:extLst>
              <a:ext uri="{FF2B5EF4-FFF2-40B4-BE49-F238E27FC236}">
                <a16:creationId xmlns:a16="http://schemas.microsoft.com/office/drawing/2014/main" id="{88F4F12B-D65D-1359-C631-F647019225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84308" y="39970"/>
            <a:ext cx="1785655" cy="1785655"/>
          </a:xfrm>
          <a:prstGeom prst="rect">
            <a:avLst/>
          </a:prstGeom>
        </p:spPr>
      </p:pic>
      <p:pic>
        <p:nvPicPr>
          <p:cNvPr id="7" name="Graphic 6" descr="Piggy Bank with solid fill">
            <a:extLst>
              <a:ext uri="{FF2B5EF4-FFF2-40B4-BE49-F238E27FC236}">
                <a16:creationId xmlns:a16="http://schemas.microsoft.com/office/drawing/2014/main" id="{7AEA51E5-1165-E328-9696-BF98DB2CC7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56651" y="202845"/>
            <a:ext cx="1622780" cy="1622780"/>
          </a:xfrm>
          <a:prstGeom prst="rect">
            <a:avLst/>
          </a:prstGeom>
        </p:spPr>
      </p:pic>
    </p:spTree>
    <p:extLst>
      <p:ext uri="{BB962C8B-B14F-4D97-AF65-F5344CB8AC3E}">
        <p14:creationId xmlns:p14="http://schemas.microsoft.com/office/powerpoint/2010/main" val="1121377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F0F2-246E-9E0A-B5E5-A76FECA7CD48}"/>
              </a:ext>
            </a:extLst>
          </p:cNvPr>
          <p:cNvSpPr>
            <a:spLocks noGrp="1"/>
          </p:cNvSpPr>
          <p:nvPr>
            <p:ph type="title"/>
          </p:nvPr>
        </p:nvSpPr>
        <p:spPr>
          <a:xfrm>
            <a:off x="472675" y="-1882129"/>
            <a:ext cx="10515600" cy="1325563"/>
          </a:xfrm>
        </p:spPr>
        <p:txBody>
          <a:bodyPr/>
          <a:lstStyle/>
          <a:p>
            <a:r>
              <a:rPr lang="en-US" dirty="0"/>
              <a:t>In the library…</a:t>
            </a:r>
          </a:p>
        </p:txBody>
      </p:sp>
      <p:pic>
        <p:nvPicPr>
          <p:cNvPr id="7" name="Content Placeholder 6">
            <a:extLst>
              <a:ext uri="{FF2B5EF4-FFF2-40B4-BE49-F238E27FC236}">
                <a16:creationId xmlns:a16="http://schemas.microsoft.com/office/drawing/2014/main" id="{4C6A468A-1AE0-41D9-DC09-FC5466B40E0D}"/>
              </a:ext>
            </a:extLst>
          </p:cNvPr>
          <p:cNvPicPr>
            <a:picLocks noGrp="1" noChangeAspect="1"/>
          </p:cNvPicPr>
          <p:nvPr>
            <p:ph idx="1"/>
          </p:nvPr>
        </p:nvPicPr>
        <p:blipFill>
          <a:blip r:embed="rId3"/>
          <a:srcRect l="2387" r="19277"/>
          <a:stretch>
            <a:fillRect/>
          </a:stretch>
        </p:blipFill>
        <p:spPr>
          <a:xfrm>
            <a:off x="2550609" y="680843"/>
            <a:ext cx="7337310" cy="4690159"/>
          </a:xfrm>
          <a:prstGeom prst="rect">
            <a:avLst/>
          </a:prstGeom>
        </p:spPr>
      </p:pic>
      <p:sp>
        <p:nvSpPr>
          <p:cNvPr id="12" name="TextBox 11">
            <a:extLst>
              <a:ext uri="{FF2B5EF4-FFF2-40B4-BE49-F238E27FC236}">
                <a16:creationId xmlns:a16="http://schemas.microsoft.com/office/drawing/2014/main" id="{C20C30A8-57DF-D47D-C0A4-4E814C7A241C}"/>
              </a:ext>
            </a:extLst>
          </p:cNvPr>
          <p:cNvSpPr txBox="1"/>
          <p:nvPr/>
        </p:nvSpPr>
        <p:spPr>
          <a:xfrm>
            <a:off x="2550609" y="5371002"/>
            <a:ext cx="7337310" cy="369332"/>
          </a:xfrm>
          <a:prstGeom prst="rect">
            <a:avLst/>
          </a:prstGeom>
          <a:noFill/>
        </p:spPr>
        <p:txBody>
          <a:bodyPr wrap="square" rtlCol="0">
            <a:spAutoFit/>
          </a:bodyPr>
          <a:lstStyle/>
          <a:p>
            <a:r>
              <a:rPr lang="en-US" dirty="0"/>
              <a:t>Screenshot of Oxford University Press as accessed via Western Libraries</a:t>
            </a:r>
          </a:p>
        </p:txBody>
      </p:sp>
    </p:spTree>
    <p:extLst>
      <p:ext uri="{BB962C8B-B14F-4D97-AF65-F5344CB8AC3E}">
        <p14:creationId xmlns:p14="http://schemas.microsoft.com/office/powerpoint/2010/main" val="2814318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514F-6ECB-2A07-5A34-C39D96B4E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70E50-5B6D-7D4A-B4FE-F09DB016A24D}"/>
              </a:ext>
            </a:extLst>
          </p:cNvPr>
          <p:cNvSpPr>
            <a:spLocks noGrp="1"/>
          </p:cNvSpPr>
          <p:nvPr>
            <p:ph type="title"/>
          </p:nvPr>
        </p:nvSpPr>
        <p:spPr>
          <a:xfrm>
            <a:off x="673100" y="234345"/>
            <a:ext cx="10515600" cy="1325563"/>
          </a:xfrm>
        </p:spPr>
        <p:txBody>
          <a:bodyPr/>
          <a:lstStyle/>
          <a:p>
            <a:r>
              <a:rPr lang="en-US" b="1" dirty="0"/>
              <a:t>Looking Ahead</a:t>
            </a:r>
          </a:p>
        </p:txBody>
      </p:sp>
      <p:graphicFrame>
        <p:nvGraphicFramePr>
          <p:cNvPr id="4" name="Content Placeholder 3">
            <a:extLst>
              <a:ext uri="{FF2B5EF4-FFF2-40B4-BE49-F238E27FC236}">
                <a16:creationId xmlns:a16="http://schemas.microsoft.com/office/drawing/2014/main" id="{CCAE6619-35F1-FB18-E304-AF21FE23910D}"/>
              </a:ext>
            </a:extLst>
          </p:cNvPr>
          <p:cNvGraphicFramePr>
            <a:graphicFrameLocks noGrp="1"/>
          </p:cNvGraphicFramePr>
          <p:nvPr>
            <p:ph idx="1"/>
          </p:nvPr>
        </p:nvGraphicFramePr>
        <p:xfrm>
          <a:off x="554805" y="1510300"/>
          <a:ext cx="11291298" cy="4859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51E425C-BBC2-A8FC-147C-2F58FD303FC5}"/>
              </a:ext>
            </a:extLst>
          </p:cNvPr>
          <p:cNvSpPr txBox="1"/>
          <p:nvPr/>
        </p:nvSpPr>
        <p:spPr>
          <a:xfrm>
            <a:off x="7046993" y="6527441"/>
            <a:ext cx="6602278" cy="307777"/>
          </a:xfrm>
          <a:prstGeom prst="rect">
            <a:avLst/>
          </a:prstGeom>
          <a:noFill/>
        </p:spPr>
        <p:txBody>
          <a:bodyPr wrap="square" rtlCol="0">
            <a:spAutoFit/>
          </a:bodyPr>
          <a:lstStyle/>
          <a:p>
            <a:r>
              <a:rPr lang="en-US" sz="1400" dirty="0"/>
              <a:t>(Graphic adapted from the </a:t>
            </a:r>
            <a:r>
              <a:rPr lang="en-US" sz="1400" dirty="0">
                <a:hlinkClick r:id="rId8"/>
              </a:rPr>
              <a:t>University of Winnipeg Libraries, n.d.)</a:t>
            </a:r>
            <a:endParaRPr lang="en-US" sz="1400" dirty="0"/>
          </a:p>
        </p:txBody>
      </p:sp>
      <p:sp>
        <p:nvSpPr>
          <p:cNvPr id="3" name="TextBox 2">
            <a:extLst>
              <a:ext uri="{FF2B5EF4-FFF2-40B4-BE49-F238E27FC236}">
                <a16:creationId xmlns:a16="http://schemas.microsoft.com/office/drawing/2014/main" id="{302A92F2-E8E3-C1CA-8136-50D37BBC33AD}"/>
              </a:ext>
            </a:extLst>
          </p:cNvPr>
          <p:cNvSpPr txBox="1"/>
          <p:nvPr/>
        </p:nvSpPr>
        <p:spPr>
          <a:xfrm>
            <a:off x="1422400" y="2611560"/>
            <a:ext cx="2184400" cy="369332"/>
          </a:xfrm>
          <a:prstGeom prst="rect">
            <a:avLst/>
          </a:prstGeom>
          <a:noFill/>
        </p:spPr>
        <p:txBody>
          <a:bodyPr wrap="square" rtlCol="0">
            <a:spAutoFit/>
          </a:bodyPr>
          <a:lstStyle/>
          <a:p>
            <a:r>
              <a:rPr lang="en-US" dirty="0"/>
              <a:t>Hallucinations?</a:t>
            </a:r>
          </a:p>
        </p:txBody>
      </p:sp>
      <p:sp>
        <p:nvSpPr>
          <p:cNvPr id="6" name="TextBox 5">
            <a:extLst>
              <a:ext uri="{FF2B5EF4-FFF2-40B4-BE49-F238E27FC236}">
                <a16:creationId xmlns:a16="http://schemas.microsoft.com/office/drawing/2014/main" id="{82EA1934-5CA0-B985-3458-EC76C8136FB9}"/>
              </a:ext>
            </a:extLst>
          </p:cNvPr>
          <p:cNvSpPr txBox="1"/>
          <p:nvPr/>
        </p:nvSpPr>
        <p:spPr>
          <a:xfrm>
            <a:off x="673100" y="4572510"/>
            <a:ext cx="2667000" cy="369332"/>
          </a:xfrm>
          <a:prstGeom prst="rect">
            <a:avLst/>
          </a:prstGeom>
          <a:noFill/>
        </p:spPr>
        <p:txBody>
          <a:bodyPr wrap="square" rtlCol="0">
            <a:spAutoFit/>
          </a:bodyPr>
          <a:lstStyle/>
          <a:p>
            <a:r>
              <a:rPr lang="en-US" dirty="0"/>
              <a:t>Catastrophic Forgetting?</a:t>
            </a:r>
          </a:p>
        </p:txBody>
      </p:sp>
      <p:sp>
        <p:nvSpPr>
          <p:cNvPr id="7" name="TextBox 6">
            <a:extLst>
              <a:ext uri="{FF2B5EF4-FFF2-40B4-BE49-F238E27FC236}">
                <a16:creationId xmlns:a16="http://schemas.microsoft.com/office/drawing/2014/main" id="{E1E3835C-92B4-A8B6-1C0F-BAB6E1175E54}"/>
              </a:ext>
            </a:extLst>
          </p:cNvPr>
          <p:cNvSpPr txBox="1"/>
          <p:nvPr/>
        </p:nvSpPr>
        <p:spPr>
          <a:xfrm>
            <a:off x="984250" y="3553479"/>
            <a:ext cx="2044700" cy="369332"/>
          </a:xfrm>
          <a:prstGeom prst="rect">
            <a:avLst/>
          </a:prstGeom>
          <a:noFill/>
        </p:spPr>
        <p:txBody>
          <a:bodyPr wrap="square" rtlCol="0">
            <a:spAutoFit/>
          </a:bodyPr>
          <a:lstStyle/>
          <a:p>
            <a:r>
              <a:rPr lang="en-US" dirty="0"/>
              <a:t>Retracted papers?</a:t>
            </a:r>
          </a:p>
        </p:txBody>
      </p:sp>
      <p:sp>
        <p:nvSpPr>
          <p:cNvPr id="8" name="TextBox 7">
            <a:extLst>
              <a:ext uri="{FF2B5EF4-FFF2-40B4-BE49-F238E27FC236}">
                <a16:creationId xmlns:a16="http://schemas.microsoft.com/office/drawing/2014/main" id="{074D4E58-879C-C0D9-EBC3-DC0E016B9B37}"/>
              </a:ext>
            </a:extLst>
          </p:cNvPr>
          <p:cNvSpPr txBox="1"/>
          <p:nvPr/>
        </p:nvSpPr>
        <p:spPr>
          <a:xfrm>
            <a:off x="3221805" y="6154934"/>
            <a:ext cx="2184400" cy="369332"/>
          </a:xfrm>
          <a:prstGeom prst="rect">
            <a:avLst/>
          </a:prstGeom>
          <a:noFill/>
        </p:spPr>
        <p:txBody>
          <a:bodyPr wrap="square" rtlCol="0">
            <a:spAutoFit/>
          </a:bodyPr>
          <a:lstStyle/>
          <a:p>
            <a:r>
              <a:rPr lang="en-US" dirty="0"/>
              <a:t>Transparency?</a:t>
            </a:r>
          </a:p>
        </p:txBody>
      </p:sp>
      <p:sp>
        <p:nvSpPr>
          <p:cNvPr id="9" name="TextBox 8">
            <a:extLst>
              <a:ext uri="{FF2B5EF4-FFF2-40B4-BE49-F238E27FC236}">
                <a16:creationId xmlns:a16="http://schemas.microsoft.com/office/drawing/2014/main" id="{1865E719-97FE-1271-E81A-D9D6A3C7E398}"/>
              </a:ext>
            </a:extLst>
          </p:cNvPr>
          <p:cNvSpPr txBox="1"/>
          <p:nvPr/>
        </p:nvSpPr>
        <p:spPr>
          <a:xfrm>
            <a:off x="2218505" y="5591541"/>
            <a:ext cx="2006600" cy="369332"/>
          </a:xfrm>
          <a:prstGeom prst="rect">
            <a:avLst/>
          </a:prstGeom>
          <a:noFill/>
        </p:spPr>
        <p:txBody>
          <a:bodyPr wrap="square" rtlCol="0">
            <a:spAutoFit/>
          </a:bodyPr>
          <a:lstStyle/>
          <a:p>
            <a:r>
              <a:rPr lang="en-US" dirty="0"/>
              <a:t>Replicability?</a:t>
            </a:r>
          </a:p>
        </p:txBody>
      </p:sp>
      <p:sp>
        <p:nvSpPr>
          <p:cNvPr id="10" name="TextBox 9">
            <a:extLst>
              <a:ext uri="{FF2B5EF4-FFF2-40B4-BE49-F238E27FC236}">
                <a16:creationId xmlns:a16="http://schemas.microsoft.com/office/drawing/2014/main" id="{16395D4F-BF55-8177-E31A-816128259311}"/>
              </a:ext>
            </a:extLst>
          </p:cNvPr>
          <p:cNvSpPr txBox="1"/>
          <p:nvPr/>
        </p:nvSpPr>
        <p:spPr>
          <a:xfrm>
            <a:off x="2197100" y="1827907"/>
            <a:ext cx="2819400" cy="369332"/>
          </a:xfrm>
          <a:prstGeom prst="rect">
            <a:avLst/>
          </a:prstGeom>
          <a:noFill/>
        </p:spPr>
        <p:txBody>
          <a:bodyPr wrap="square" rtlCol="0">
            <a:spAutoFit/>
          </a:bodyPr>
          <a:lstStyle/>
          <a:p>
            <a:r>
              <a:rPr lang="en-US" dirty="0"/>
              <a:t>Privacy &amp; Data Security?</a:t>
            </a:r>
          </a:p>
        </p:txBody>
      </p:sp>
    </p:spTree>
    <p:extLst>
      <p:ext uri="{BB962C8B-B14F-4D97-AF65-F5344CB8AC3E}">
        <p14:creationId xmlns:p14="http://schemas.microsoft.com/office/powerpoint/2010/main" val="286613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309930" y="2008482"/>
            <a:ext cx="8629584" cy="418512"/>
          </a:xfrm>
          <a:prstGeom prst="rect">
            <a:avLst/>
          </a:prstGeom>
        </p:spPr>
        <p:txBody>
          <a:bodyPr vert="horz" wrap="square" lIns="0" tIns="33972" rIns="0" bIns="0" rtlCol="0" anchor="ctr">
            <a:spAutoFit/>
          </a:bodyPr>
          <a:lstStyle/>
          <a:p>
            <a:pPr marL="25164">
              <a:spcBef>
                <a:spcPts val="267"/>
              </a:spcBef>
            </a:pPr>
            <a:r>
              <a:rPr dirty="0"/>
              <a:t>LLMs:</a:t>
            </a:r>
            <a:r>
              <a:rPr spc="159" dirty="0"/>
              <a:t> </a:t>
            </a:r>
            <a:r>
              <a:rPr spc="-40" dirty="0"/>
              <a:t>How</a:t>
            </a:r>
            <a:r>
              <a:rPr spc="-69" dirty="0"/>
              <a:t> </a:t>
            </a:r>
            <a:r>
              <a:rPr spc="-20" dirty="0"/>
              <a:t>they</a:t>
            </a:r>
            <a:r>
              <a:rPr spc="-69" dirty="0"/>
              <a:t> </a:t>
            </a:r>
            <a:r>
              <a:rPr spc="-20" dirty="0"/>
              <a:t>Work</a:t>
            </a:r>
            <a:r>
              <a:rPr spc="-59" dirty="0"/>
              <a:t> </a:t>
            </a:r>
            <a:r>
              <a:rPr spc="-79" dirty="0"/>
              <a:t>and </a:t>
            </a:r>
            <a:r>
              <a:rPr dirty="0"/>
              <a:t>Why</a:t>
            </a:r>
            <a:r>
              <a:rPr spc="-59" dirty="0"/>
              <a:t> </a:t>
            </a:r>
            <a:r>
              <a:rPr spc="129" dirty="0"/>
              <a:t>it</a:t>
            </a:r>
            <a:r>
              <a:rPr spc="-79" dirty="0"/>
              <a:t> </a:t>
            </a:r>
            <a:r>
              <a:rPr spc="-20" dirty="0"/>
              <a:t>Matters</a:t>
            </a:r>
          </a:p>
        </p:txBody>
      </p:sp>
      <p:sp>
        <p:nvSpPr>
          <p:cNvPr id="3" name="object 3"/>
          <p:cNvSpPr txBox="1"/>
          <p:nvPr/>
        </p:nvSpPr>
        <p:spPr>
          <a:xfrm>
            <a:off x="3341690" y="3035155"/>
            <a:ext cx="5505902" cy="1493015"/>
          </a:xfrm>
          <a:prstGeom prst="rect">
            <a:avLst/>
          </a:prstGeom>
        </p:spPr>
        <p:txBody>
          <a:bodyPr vert="horz" wrap="square" lIns="0" tIns="22648" rIns="0" bIns="0" rtlCol="0">
            <a:spAutoFit/>
          </a:bodyPr>
          <a:lstStyle/>
          <a:p>
            <a:pPr algn="ctr">
              <a:spcBef>
                <a:spcPts val="178"/>
              </a:spcBef>
            </a:pPr>
            <a:r>
              <a:rPr sz="2180" dirty="0">
                <a:latin typeface="Arial"/>
                <a:cs typeface="Arial"/>
              </a:rPr>
              <a:t>AI</a:t>
            </a:r>
            <a:r>
              <a:rPr sz="2180" spc="-20" dirty="0">
                <a:latin typeface="Arial"/>
                <a:cs typeface="Arial"/>
              </a:rPr>
              <a:t> </a:t>
            </a:r>
            <a:r>
              <a:rPr sz="2180" dirty="0">
                <a:latin typeface="Arial"/>
                <a:cs typeface="Arial"/>
              </a:rPr>
              <a:t>in</a:t>
            </a:r>
            <a:r>
              <a:rPr sz="2180" spc="-20" dirty="0">
                <a:latin typeface="Arial"/>
                <a:cs typeface="Arial"/>
              </a:rPr>
              <a:t> </a:t>
            </a:r>
            <a:r>
              <a:rPr sz="2180" spc="-40" dirty="0">
                <a:latin typeface="Arial"/>
                <a:cs typeface="Arial"/>
              </a:rPr>
              <a:t>Education:</a:t>
            </a:r>
            <a:r>
              <a:rPr sz="2180" spc="178" dirty="0">
                <a:latin typeface="Arial"/>
                <a:cs typeface="Arial"/>
              </a:rPr>
              <a:t> </a:t>
            </a:r>
            <a:r>
              <a:rPr sz="2180" spc="-99" dirty="0">
                <a:latin typeface="Arial"/>
                <a:cs typeface="Arial"/>
              </a:rPr>
              <a:t>Dreams,</a:t>
            </a:r>
            <a:r>
              <a:rPr sz="2180" spc="-20" dirty="0">
                <a:latin typeface="Arial"/>
                <a:cs typeface="Arial"/>
              </a:rPr>
              <a:t> </a:t>
            </a:r>
            <a:r>
              <a:rPr sz="2180" spc="-79" dirty="0">
                <a:latin typeface="Arial"/>
                <a:cs typeface="Arial"/>
              </a:rPr>
              <a:t>Nightmares,</a:t>
            </a:r>
            <a:r>
              <a:rPr sz="2180" spc="-10" dirty="0">
                <a:latin typeface="Arial"/>
                <a:cs typeface="Arial"/>
              </a:rPr>
              <a:t> </a:t>
            </a:r>
            <a:r>
              <a:rPr sz="2180" spc="-50" dirty="0">
                <a:latin typeface="Arial"/>
                <a:cs typeface="Arial"/>
              </a:rPr>
              <a:t>Realities</a:t>
            </a:r>
            <a:endParaRPr sz="2180">
              <a:latin typeface="Arial"/>
              <a:cs typeface="Arial"/>
            </a:endParaRPr>
          </a:p>
          <a:p>
            <a:pPr>
              <a:lnSpc>
                <a:spcPct val="100000"/>
              </a:lnSpc>
            </a:pPr>
            <a:endParaRPr sz="2180">
              <a:latin typeface="Arial"/>
              <a:cs typeface="Arial"/>
            </a:endParaRPr>
          </a:p>
          <a:p>
            <a:pPr>
              <a:spcBef>
                <a:spcPts val="1001"/>
              </a:spcBef>
            </a:pPr>
            <a:endParaRPr sz="2180">
              <a:latin typeface="Arial"/>
              <a:cs typeface="Arial"/>
            </a:endParaRPr>
          </a:p>
          <a:p>
            <a:pPr algn="ctr">
              <a:lnSpc>
                <a:spcPct val="100000"/>
              </a:lnSpc>
            </a:pPr>
            <a:r>
              <a:rPr sz="2180" spc="-50" dirty="0">
                <a:latin typeface="Arial"/>
                <a:cs typeface="Arial"/>
              </a:rPr>
              <a:t>October</a:t>
            </a:r>
            <a:r>
              <a:rPr sz="2180" spc="-40" dirty="0">
                <a:latin typeface="Arial"/>
                <a:cs typeface="Arial"/>
              </a:rPr>
              <a:t> </a:t>
            </a:r>
            <a:r>
              <a:rPr sz="2180" dirty="0">
                <a:latin typeface="Arial"/>
                <a:cs typeface="Arial"/>
              </a:rPr>
              <a:t>5,</a:t>
            </a:r>
            <a:r>
              <a:rPr sz="2180" spc="-30" dirty="0">
                <a:latin typeface="Arial"/>
                <a:cs typeface="Arial"/>
              </a:rPr>
              <a:t> </a:t>
            </a:r>
            <a:r>
              <a:rPr sz="2180" spc="-40" dirty="0">
                <a:latin typeface="Arial"/>
                <a:cs typeface="Arial"/>
              </a:rPr>
              <a:t>2025</a:t>
            </a:r>
            <a:endParaRPr sz="2180">
              <a:latin typeface="Arial"/>
              <a:cs typeface="Arial"/>
            </a:endParaRPr>
          </a:p>
        </p:txBody>
      </p:sp>
    </p:spTree>
  </p:cSld>
  <p:clrMapOvr>
    <a:masterClrMapping/>
  </p:clrMapOvr>
  <p:transition>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0821-D603-7DB6-BEB1-926663A3C707}"/>
              </a:ext>
            </a:extLst>
          </p:cNvPr>
          <p:cNvSpPr>
            <a:spLocks noGrp="1"/>
          </p:cNvSpPr>
          <p:nvPr>
            <p:ph type="title"/>
          </p:nvPr>
        </p:nvSpPr>
        <p:spPr/>
        <p:txBody>
          <a:bodyPr/>
          <a:lstStyle/>
          <a:p>
            <a:r>
              <a:rPr lang="en-US" b="1" dirty="0"/>
              <a:t>So what?</a:t>
            </a:r>
          </a:p>
        </p:txBody>
      </p:sp>
      <p:sp>
        <p:nvSpPr>
          <p:cNvPr id="3" name="Content Placeholder 2">
            <a:extLst>
              <a:ext uri="{FF2B5EF4-FFF2-40B4-BE49-F238E27FC236}">
                <a16:creationId xmlns:a16="http://schemas.microsoft.com/office/drawing/2014/main" id="{27189505-DD5C-B725-597F-13AD8FCDD4CE}"/>
              </a:ext>
            </a:extLst>
          </p:cNvPr>
          <p:cNvSpPr>
            <a:spLocks noGrp="1"/>
          </p:cNvSpPr>
          <p:nvPr>
            <p:ph idx="1"/>
          </p:nvPr>
        </p:nvSpPr>
        <p:spPr>
          <a:xfrm>
            <a:off x="5143500" y="1027906"/>
            <a:ext cx="6743700" cy="5249863"/>
          </a:xfrm>
        </p:spPr>
        <p:txBody>
          <a:bodyPr>
            <a:normAutofit fontScale="92500" lnSpcReduction="20000"/>
          </a:bodyPr>
          <a:lstStyle/>
          <a:p>
            <a:pPr>
              <a:lnSpc>
                <a:spcPct val="100000"/>
              </a:lnSpc>
              <a:spcBef>
                <a:spcPts val="0"/>
              </a:spcBef>
              <a:defRPr/>
            </a:pPr>
            <a:r>
              <a:rPr lang="en-US" dirty="0"/>
              <a:t>To what extent do GenAI tools uphold normative, oppressive values in scholarly information creation?</a:t>
            </a:r>
          </a:p>
          <a:p>
            <a:pPr marL="0" indent="0">
              <a:lnSpc>
                <a:spcPct val="100000"/>
              </a:lnSpc>
              <a:spcBef>
                <a:spcPts val="0"/>
              </a:spcBef>
              <a:buNone/>
              <a:defRPr/>
            </a:pPr>
            <a:endParaRPr lang="en-US" dirty="0"/>
          </a:p>
          <a:p>
            <a:pPr>
              <a:lnSpc>
                <a:spcPct val="100000"/>
              </a:lnSpc>
              <a:spcBef>
                <a:spcPts val="0"/>
              </a:spcBef>
              <a:defRPr/>
            </a:pPr>
            <a:r>
              <a:rPr lang="en-US" dirty="0"/>
              <a:t>Do GenAI tools reinforce monolingualism? Or do they expand access to the scholarly conversation?</a:t>
            </a:r>
          </a:p>
          <a:p>
            <a:pPr marL="0" indent="0">
              <a:lnSpc>
                <a:spcPct val="100000"/>
              </a:lnSpc>
              <a:spcBef>
                <a:spcPts val="0"/>
              </a:spcBef>
              <a:buNone/>
              <a:defRPr/>
            </a:pPr>
            <a:endParaRPr lang="en-US" dirty="0"/>
          </a:p>
          <a:p>
            <a:r>
              <a:rPr lang="en-US" dirty="0"/>
              <a:t>How might existing tenure and promotion metrics incentivize the performance of scholarship over scholarly endeavors themselves?</a:t>
            </a:r>
          </a:p>
          <a:p>
            <a:endParaRPr lang="en-US" dirty="0"/>
          </a:p>
          <a:p>
            <a:r>
              <a:rPr lang="en-US" dirty="0"/>
              <a:t>Do you consent to your content being licensed to LLMs?</a:t>
            </a:r>
          </a:p>
        </p:txBody>
      </p:sp>
      <p:graphicFrame>
        <p:nvGraphicFramePr>
          <p:cNvPr id="4" name="Content Placeholder 3">
            <a:extLst>
              <a:ext uri="{FF2B5EF4-FFF2-40B4-BE49-F238E27FC236}">
                <a16:creationId xmlns:a16="http://schemas.microsoft.com/office/drawing/2014/main" id="{EB7C1D95-CA74-315B-EAB5-A84147F99BB9}"/>
              </a:ext>
            </a:extLst>
          </p:cNvPr>
          <p:cNvGraphicFramePr>
            <a:graphicFrameLocks/>
          </p:cNvGraphicFramePr>
          <p:nvPr/>
        </p:nvGraphicFramePr>
        <p:xfrm>
          <a:off x="-143695" y="1718798"/>
          <a:ext cx="5680895" cy="3868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941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5C35-280B-A32E-0E74-6146F539EFCA}"/>
              </a:ext>
            </a:extLst>
          </p:cNvPr>
          <p:cNvSpPr>
            <a:spLocks noGrp="1"/>
          </p:cNvSpPr>
          <p:nvPr>
            <p:ph type="title"/>
          </p:nvPr>
        </p:nvSpPr>
        <p:spPr>
          <a:xfrm>
            <a:off x="85725" y="116237"/>
            <a:ext cx="10515600" cy="501650"/>
          </a:xfrm>
        </p:spPr>
        <p:txBody>
          <a:bodyPr>
            <a:normAutofit fontScale="90000"/>
          </a:bodyPr>
          <a:lstStyle/>
          <a:p>
            <a:r>
              <a:rPr lang="en-US" b="1" dirty="0"/>
              <a:t>References</a:t>
            </a:r>
          </a:p>
        </p:txBody>
      </p:sp>
      <p:sp>
        <p:nvSpPr>
          <p:cNvPr id="5" name="TextBox 4">
            <a:extLst>
              <a:ext uri="{FF2B5EF4-FFF2-40B4-BE49-F238E27FC236}">
                <a16:creationId xmlns:a16="http://schemas.microsoft.com/office/drawing/2014/main" id="{55CCA8E9-C3EC-4938-9099-0954E6095E5B}"/>
              </a:ext>
            </a:extLst>
          </p:cNvPr>
          <p:cNvSpPr txBox="1"/>
          <p:nvPr/>
        </p:nvSpPr>
        <p:spPr>
          <a:xfrm>
            <a:off x="0" y="617887"/>
            <a:ext cx="11877675" cy="6340197"/>
          </a:xfrm>
          <a:prstGeom prst="rect">
            <a:avLst/>
          </a:prstGeom>
          <a:noFill/>
        </p:spPr>
        <p:txBody>
          <a:bodyPr wrap="square">
            <a:spAutoFit/>
          </a:bodyPr>
          <a:lstStyle/>
          <a:p>
            <a:pPr marL="0" indent="-457200">
              <a:buNone/>
            </a:pPr>
            <a:r>
              <a:rPr lang="en-US" sz="1400" dirty="0" err="1"/>
              <a:t>Abizadeh</a:t>
            </a:r>
            <a:r>
              <a:rPr lang="en-US" sz="1400" dirty="0"/>
              <a:t>, A. (2024, July 16). Academic journals are a lucrative scam – and we’re determined to change that. </a:t>
            </a:r>
            <a:r>
              <a:rPr lang="en-US" sz="1400" i="1" dirty="0"/>
              <a:t>The Guardian</a:t>
            </a:r>
            <a:r>
              <a:rPr lang="en-US" sz="1400" dirty="0"/>
              <a:t>. 	</a:t>
            </a:r>
            <a:r>
              <a:rPr lang="en-US" sz="1400" dirty="0">
                <a:hlinkClick r:id="rId3"/>
              </a:rPr>
              <a:t>https://www.theguardian.com/commentisfree/article/2024/jul/16/academic-journal-publishers-universities-price-subscriptions</a:t>
            </a:r>
            <a:endParaRPr lang="en-US" sz="1400" dirty="0"/>
          </a:p>
          <a:p>
            <a:pPr marL="0" indent="-457200">
              <a:buNone/>
            </a:pPr>
            <a:r>
              <a:rPr lang="en-US" sz="1400" dirty="0"/>
              <a:t>Association of College and Research Libraries (ACRL). (2003). </a:t>
            </a:r>
            <a:r>
              <a:rPr lang="en-US" sz="1400" i="1" dirty="0"/>
              <a:t>Scholarly Communication Overview</a:t>
            </a:r>
            <a:r>
              <a:rPr lang="en-US" sz="1400" dirty="0"/>
              <a:t> [</a:t>
            </a:r>
            <a:r>
              <a:rPr lang="en-US" sz="1400" dirty="0" err="1"/>
              <a:t>LibGuides</a:t>
            </a:r>
            <a:r>
              <a:rPr lang="en-US" sz="1400" dirty="0"/>
              <a:t>]. Scholarly Communication Toolkit. 	</a:t>
            </a:r>
            <a:r>
              <a:rPr lang="en-US" sz="1400" dirty="0">
                <a:hlinkClick r:id="rId4"/>
              </a:rPr>
              <a:t>https://acrl.libguides.com/scholcomm/toolkit/home</a:t>
            </a:r>
            <a:endParaRPr lang="en-US" sz="1400" dirty="0"/>
          </a:p>
          <a:p>
            <a:pPr marL="0" indent="-457200">
              <a:buNone/>
            </a:pPr>
            <a:r>
              <a:rPr lang="en-US" sz="1400" dirty="0"/>
              <a:t>Crotty, D. (2025, August 20). 2025 Update: Quantifying Consolidation in the Scholarly Journals Market. </a:t>
            </a:r>
            <a:r>
              <a:rPr lang="en-US" sz="1400" i="1" dirty="0"/>
              <a:t>The Scholarly Kitchen</a:t>
            </a:r>
            <a:r>
              <a:rPr lang="en-US" sz="1400" dirty="0"/>
              <a:t>. 	</a:t>
            </a:r>
            <a:r>
              <a:rPr lang="en-US" sz="1400" dirty="0">
                <a:hlinkClick r:id="rId5"/>
              </a:rPr>
              <a:t>https://scholarlykitchen.sspnet.org/2025/08/20/2025-update-quantifying-consolidation-in-the-scholarly-journals-market/</a:t>
            </a:r>
            <a:endParaRPr lang="en-US" sz="1400" dirty="0"/>
          </a:p>
          <a:p>
            <a:pPr marL="0" indent="-457200">
              <a:buNone/>
            </a:pPr>
            <a:r>
              <a:rPr lang="en-US" sz="1400" dirty="0" err="1"/>
              <a:t>Extance</a:t>
            </a:r>
            <a:r>
              <a:rPr lang="en-US" sz="1400" dirty="0"/>
              <a:t>, A. (2025). AI-generated medical data can sidestep usual ethics review, universities say. </a:t>
            </a:r>
            <a:r>
              <a:rPr lang="en-US" sz="1400" i="1" dirty="0"/>
              <a:t>Nature</a:t>
            </a:r>
            <a:r>
              <a:rPr lang="en-US" sz="1400" dirty="0"/>
              <a:t>. </a:t>
            </a:r>
            <a:r>
              <a:rPr lang="en-US" sz="1400" dirty="0">
                <a:hlinkClick r:id="rId6"/>
              </a:rPr>
              <a:t>https://doi.org/10.1038/d41586-025-02911-1</a:t>
            </a:r>
            <a:endParaRPr lang="en-US" sz="1400" dirty="0"/>
          </a:p>
          <a:p>
            <a:pPr marL="0" indent="-457200">
              <a:buNone/>
            </a:pPr>
            <a:r>
              <a:rPr lang="en-US" sz="1400" dirty="0"/>
              <a:t>Gray, A. (2024). </a:t>
            </a:r>
            <a:r>
              <a:rPr lang="en-US" sz="1400" i="1" dirty="0"/>
              <a:t>ChatGPT “contamination”: Estimating the prevalence of LLMs in the scholarly literature</a:t>
            </a:r>
            <a:r>
              <a:rPr lang="en-US" sz="1400" dirty="0"/>
              <a:t> (No. arXiv:2403.16887). </a:t>
            </a:r>
            <a:r>
              <a:rPr lang="en-US" sz="1400" dirty="0" err="1"/>
              <a:t>arXiv</a:t>
            </a:r>
            <a:r>
              <a:rPr lang="en-US" sz="1400" dirty="0"/>
              <a:t>. 	</a:t>
            </a:r>
            <a:r>
              <a:rPr lang="en-US" sz="1400" dirty="0">
                <a:hlinkClick r:id="rId7"/>
              </a:rPr>
              <a:t>https://doi.org/10.48550/arXiv.2403.16887</a:t>
            </a:r>
            <a:endParaRPr lang="en-US" sz="1400" dirty="0"/>
          </a:p>
          <a:p>
            <a:pPr marL="0" indent="-457200">
              <a:buNone/>
            </a:pPr>
            <a:r>
              <a:rPr lang="en-US" sz="1400" dirty="0"/>
              <a:t>Gruda, D. (2024). Three ways ChatGPT helps me in my academic writing. </a:t>
            </a:r>
            <a:r>
              <a:rPr lang="en-US" sz="1400" i="1" dirty="0"/>
              <a:t>Nature</a:t>
            </a:r>
            <a:r>
              <a:rPr lang="en-US" sz="1400" dirty="0"/>
              <a:t>. </a:t>
            </a:r>
            <a:r>
              <a:rPr lang="en-US" sz="1400" dirty="0">
                <a:hlinkClick r:id="rId8"/>
              </a:rPr>
              <a:t>https://doi.org/10.1038/d41586-024-01042-3</a:t>
            </a:r>
            <a:endParaRPr lang="en-US" sz="1400" dirty="0"/>
          </a:p>
          <a:p>
            <a:pPr marL="0" indent="-457200">
              <a:buNone/>
            </a:pPr>
            <a:r>
              <a:rPr lang="en-US" sz="1400" dirty="0"/>
              <a:t>Hartberg, Y. (2025, August 15). </a:t>
            </a:r>
            <a:r>
              <a:rPr lang="en-US" sz="1400" i="1" dirty="0"/>
              <a:t>AI Writing Disclosures Are a Joke. Here’s How to Improve Them.</a:t>
            </a:r>
            <a:r>
              <a:rPr lang="en-US" sz="1400" dirty="0"/>
              <a:t> The Chronicle of Higher Education. 	</a:t>
            </a:r>
            <a:r>
              <a:rPr lang="en-US" sz="1400" dirty="0">
                <a:hlinkClick r:id="rId9"/>
              </a:rPr>
              <a:t>https://www.chronicle.com/article/ai-writing-disclosures-are-a-joke-heres-how-to-improve-them</a:t>
            </a:r>
            <a:endParaRPr lang="en-US" sz="1400" dirty="0"/>
          </a:p>
          <a:p>
            <a:pPr marL="0" indent="-457200">
              <a:buNone/>
            </a:pPr>
            <a:r>
              <a:rPr lang="en-US" sz="1400" dirty="0"/>
              <a:t>Hosseini, M., </a:t>
            </a:r>
            <a:r>
              <a:rPr lang="en-US" sz="1400" dirty="0" err="1"/>
              <a:t>Gordijn</a:t>
            </a:r>
            <a:r>
              <a:rPr lang="en-US" sz="1400" dirty="0"/>
              <a:t>, B., </a:t>
            </a:r>
            <a:r>
              <a:rPr lang="en-US" sz="1400" dirty="0" err="1"/>
              <a:t>Kaebnick</a:t>
            </a:r>
            <a:r>
              <a:rPr lang="en-US" sz="1400" dirty="0"/>
              <a:t>, G. E., &amp; Holmes, K. (2025). Disclosing generative AI use for writing assistance should be voluntary. </a:t>
            </a:r>
            <a:r>
              <a:rPr lang="en-US" sz="1400" i="1" dirty="0"/>
              <a:t>Research Ethics</a:t>
            </a:r>
            <a:r>
              <a:rPr lang="en-US" sz="1400" dirty="0"/>
              <a:t>, 	17470161251345499. </a:t>
            </a:r>
            <a:r>
              <a:rPr lang="en-US" sz="1400" dirty="0">
                <a:hlinkClick r:id="rId10"/>
              </a:rPr>
              <a:t>https://doi.org/10.1177/17470161251345499</a:t>
            </a:r>
            <a:endParaRPr lang="en-US" sz="1400" dirty="0"/>
          </a:p>
          <a:p>
            <a:pPr marL="0" indent="-457200">
              <a:buNone/>
            </a:pPr>
            <a:r>
              <a:rPr lang="en-US" sz="1400" dirty="0"/>
              <a:t>Hoyt, R., Limon, A., &amp; Chang, A. (2025). Generative AI and scientific manuscript peer review. </a:t>
            </a:r>
            <a:r>
              <a:rPr lang="en-US" sz="1400" i="1" dirty="0"/>
              <a:t>Intelligence-Based Medicine</a:t>
            </a:r>
            <a:r>
              <a:rPr lang="en-US" sz="1400" dirty="0"/>
              <a:t>, </a:t>
            </a:r>
            <a:r>
              <a:rPr lang="en-US" sz="1400" i="1" dirty="0"/>
              <a:t>11</a:t>
            </a:r>
            <a:r>
              <a:rPr lang="en-US" sz="1400" dirty="0"/>
              <a:t>, 100246. 	</a:t>
            </a:r>
            <a:r>
              <a:rPr lang="en-US" sz="1400" dirty="0">
                <a:hlinkClick r:id="rId11"/>
              </a:rPr>
              <a:t>https://doi.org/10.1016/j.ibmed.2025.100246</a:t>
            </a:r>
            <a:endParaRPr lang="en-US" sz="1400" dirty="0"/>
          </a:p>
          <a:p>
            <a:pPr marL="0" indent="-457200">
              <a:buNone/>
            </a:pPr>
            <a:r>
              <a:rPr lang="en-US" sz="1400" dirty="0"/>
              <a:t>Ithaka S+R. (2025). </a:t>
            </a:r>
            <a:r>
              <a:rPr lang="en-US" sz="1400" i="1" dirty="0"/>
              <a:t>Generative AI Licensing Agreement Tracker</a:t>
            </a:r>
            <a:r>
              <a:rPr lang="en-US" sz="1400" dirty="0"/>
              <a:t>. Ithaka S+R. </a:t>
            </a:r>
            <a:r>
              <a:rPr lang="en-US" sz="1400" dirty="0">
                <a:hlinkClick r:id="rId12"/>
              </a:rPr>
              <a:t>https://sr.ithaka.org/our-work/generative-ai-licensing-agreement-tracker/</a:t>
            </a:r>
            <a:endParaRPr lang="en-US" sz="1400" dirty="0"/>
          </a:p>
          <a:p>
            <a:pPr marL="0" indent="-457200">
              <a:buNone/>
            </a:pPr>
            <a:r>
              <a:rPr lang="en-US" sz="1400" dirty="0"/>
              <a:t>Laher, S. (2025, June 26). </a:t>
            </a:r>
            <a:r>
              <a:rPr lang="en-US" sz="1400" i="1" dirty="0"/>
              <a:t>Can academics use AI to write journal papers? What the guidelines say</a:t>
            </a:r>
            <a:r>
              <a:rPr lang="en-US" sz="1400" dirty="0"/>
              <a:t>. The Conversation. </a:t>
            </a:r>
            <a:r>
              <a:rPr lang="en-US" sz="1400" dirty="0">
                <a:hlinkClick r:id="rId13"/>
              </a:rPr>
              <a:t>http://theconversation.com/can-	academics-use-ai-to-write-journal-papers-what-the-guidelines-say-258824</a:t>
            </a:r>
            <a:endParaRPr lang="en-US" sz="1400" dirty="0"/>
          </a:p>
          <a:p>
            <a:pPr marL="0" indent="-457200">
              <a:buNone/>
            </a:pPr>
            <a:r>
              <a:rPr lang="en-US" sz="1400" dirty="0"/>
              <a:t>Lo Vecchio, N. (2025). Personal experience with AI-generated peer reviews: A case study. </a:t>
            </a:r>
            <a:r>
              <a:rPr lang="en-US" sz="1400" i="1" dirty="0"/>
              <a:t>Research Integrity and Peer Review</a:t>
            </a:r>
            <a:r>
              <a:rPr lang="en-US" sz="1400" dirty="0"/>
              <a:t>, </a:t>
            </a:r>
            <a:r>
              <a:rPr lang="en-US" sz="1400" i="1" dirty="0"/>
              <a:t>10</a:t>
            </a:r>
            <a:r>
              <a:rPr lang="en-US" sz="1400" dirty="0"/>
              <a:t>, 4. 	</a:t>
            </a:r>
            <a:r>
              <a:rPr lang="en-US" sz="1400" dirty="0">
                <a:hlinkClick r:id="rId14"/>
              </a:rPr>
              <a:t>https://doi.org/10.1186/s41073-025-00161-3</a:t>
            </a:r>
            <a:endParaRPr lang="en-US" sz="1400" dirty="0"/>
          </a:p>
          <a:p>
            <a:pPr marL="0" indent="-457200">
              <a:buNone/>
            </a:pPr>
            <a:r>
              <a:rPr lang="en-US" sz="1400" dirty="0" err="1"/>
              <a:t>Poissot</a:t>
            </a:r>
            <a:r>
              <a:rPr lang="en-US" sz="1400" dirty="0"/>
              <a:t>, T. (2025, February 10). Vol. 24—Here is a revised version of your review with improved clarity. </a:t>
            </a:r>
            <a:r>
              <a:rPr lang="en-US" sz="1400" i="1" dirty="0"/>
              <a:t>CTRL.ALT.TIM</a:t>
            </a:r>
            <a:r>
              <a:rPr lang="en-US" sz="1400" dirty="0"/>
              <a:t>. </a:t>
            </a:r>
            <a:r>
              <a:rPr lang="en-US" sz="1400" dirty="0">
                <a:hlinkClick r:id="rId15"/>
              </a:rPr>
              <a:t>https://buttondown.com/ctrl-alt-	</a:t>
            </a:r>
            <a:r>
              <a:rPr lang="en-US" sz="1400" dirty="0" err="1">
                <a:hlinkClick r:id="rId15"/>
              </a:rPr>
              <a:t>tim</a:t>
            </a:r>
            <a:r>
              <a:rPr lang="en-US" sz="1400" dirty="0">
                <a:hlinkClick r:id="rId15"/>
              </a:rPr>
              <a:t>/archive/vol-24-here-is-a-revised-version-of-your-review/</a:t>
            </a:r>
            <a:endParaRPr lang="en-US" sz="1400" dirty="0"/>
          </a:p>
          <a:p>
            <a:pPr marL="0" indent="-457200">
              <a:buNone/>
            </a:pPr>
            <a:r>
              <a:rPr lang="en-US" sz="1400" dirty="0"/>
              <a:t>Strzelecki, A. (2025). ‘As of my last knowledge update’: How is content generated by ChatGPT infiltrating scientific papers published in premier journals? 	</a:t>
            </a:r>
            <a:r>
              <a:rPr lang="en-US" sz="1400" i="1" dirty="0"/>
              <a:t>Learned Publishing</a:t>
            </a:r>
            <a:r>
              <a:rPr lang="en-US" sz="1400" dirty="0"/>
              <a:t>, </a:t>
            </a:r>
            <a:r>
              <a:rPr lang="en-US" sz="1400" i="1" dirty="0"/>
              <a:t>38</a:t>
            </a:r>
            <a:r>
              <a:rPr lang="en-US" sz="1400" dirty="0"/>
              <a:t>(1), e1650. </a:t>
            </a:r>
            <a:r>
              <a:rPr lang="en-US" sz="1400" dirty="0">
                <a:hlinkClick r:id="rId16"/>
              </a:rPr>
              <a:t>https://doi.org/10.1002/leap.1650</a:t>
            </a:r>
            <a:endParaRPr lang="en-US" sz="1400" dirty="0"/>
          </a:p>
          <a:p>
            <a:pPr marL="0" indent="-457200">
              <a:buNone/>
            </a:pPr>
            <a:r>
              <a:rPr lang="en-US" sz="1400" dirty="0"/>
              <a:t>Zhang, M., Wu, L., Yang, T., Zhu, B., &amp; Liu, Y. (2024). The three-dimensional porous mesh structure of Cu-based metal-organic-framework—Aramid 	cellulose separator enhances the electrochemical performance of lithium metal anode batteries. </a:t>
            </a:r>
            <a:r>
              <a:rPr lang="en-US" sz="1400" i="1" dirty="0"/>
              <a:t>Surfaces and Interfaces</a:t>
            </a:r>
            <a:r>
              <a:rPr lang="en-US" sz="1400" dirty="0"/>
              <a:t>, </a:t>
            </a:r>
            <a:r>
              <a:rPr lang="en-US" sz="1400" i="1" dirty="0"/>
              <a:t>46</a:t>
            </a:r>
            <a:r>
              <a:rPr lang="en-US" sz="1400" dirty="0"/>
              <a:t>, 104081. 	</a:t>
            </a:r>
            <a:r>
              <a:rPr lang="en-US" sz="1400" dirty="0">
                <a:hlinkClick r:id="rId17"/>
              </a:rPr>
              <a:t>https://doi.org/10.1016/j.surfin.2024.104081</a:t>
            </a:r>
            <a:endParaRPr lang="en-US" sz="1400" dirty="0"/>
          </a:p>
        </p:txBody>
      </p:sp>
    </p:spTree>
    <p:extLst>
      <p:ext uri="{BB962C8B-B14F-4D97-AF65-F5344CB8AC3E}">
        <p14:creationId xmlns:p14="http://schemas.microsoft.com/office/powerpoint/2010/main" val="4087100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DE0CD"/>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729343" y="486137"/>
            <a:ext cx="5555709" cy="4793434"/>
          </a:xfrm>
        </p:spPr>
        <p:txBody>
          <a:bodyPr/>
          <a:lstStyle/>
          <a:p>
            <a:br>
              <a:rPr lang="en-US" sz="3200" i="1" dirty="0">
                <a:latin typeface="Walbaum Display Light" panose="02070303090703020303" pitchFamily="18" charset="0"/>
              </a:rPr>
            </a:br>
            <a:br>
              <a:rPr lang="en-US" sz="3200" i="1" dirty="0">
                <a:latin typeface="Walbaum Display Light" panose="02070303090703020303" pitchFamily="18" charset="0"/>
              </a:rPr>
            </a:br>
            <a:br>
              <a:rPr lang="en-US" sz="3200" i="1" dirty="0">
                <a:latin typeface="Walbaum Display Light" panose="02070303090703020303" pitchFamily="18" charset="0"/>
              </a:rPr>
            </a:br>
            <a:br>
              <a:rPr lang="en-US" sz="3200" i="1" dirty="0">
                <a:latin typeface="Walbaum Display Light" panose="02070303090703020303" pitchFamily="18" charset="0"/>
              </a:rPr>
            </a:br>
            <a:br>
              <a:rPr lang="en-US" sz="3200" i="1" dirty="0">
                <a:latin typeface="Walbaum Display Light" panose="02070303090703020303" pitchFamily="18" charset="0"/>
              </a:rPr>
            </a:br>
            <a:r>
              <a:rPr lang="en-US" sz="2800" i="1" dirty="0">
                <a:latin typeface="Walbaum Display Light" panose="02070303090703020303" pitchFamily="18" charset="0"/>
              </a:rPr>
              <a:t>Privacy and Ethics </a:t>
            </a:r>
            <a:br>
              <a:rPr lang="en-US" sz="2800" i="1" dirty="0">
                <a:latin typeface="Walbaum Display Light" panose="02070303090703020303" pitchFamily="18" charset="0"/>
              </a:rPr>
            </a:br>
            <a:br>
              <a:rPr lang="en-US" sz="2800" i="1" dirty="0">
                <a:latin typeface="Walbaum Display Light" panose="02070303090703020303" pitchFamily="18" charset="0"/>
              </a:rPr>
            </a:br>
            <a:r>
              <a:rPr lang="en-US" sz="2800" i="1" dirty="0">
                <a:latin typeface="Walbaum Display Light" panose="02070303090703020303" pitchFamily="18" charset="0"/>
              </a:rPr>
              <a:t>Claudia Johnson JD, MPP, MPH</a:t>
            </a:r>
            <a:br>
              <a:rPr lang="en-US" sz="2800" i="1" dirty="0">
                <a:latin typeface="Walbaum Display Light" panose="02070303090703020303" pitchFamily="18" charset="0"/>
              </a:rPr>
            </a:br>
            <a:br>
              <a:rPr lang="en-US" sz="2800" i="1" dirty="0">
                <a:latin typeface="Walbaum Display Light" panose="02070303090703020303" pitchFamily="18" charset="0"/>
              </a:rPr>
            </a:br>
            <a:r>
              <a:rPr lang="en-US" sz="2800" i="1" dirty="0">
                <a:latin typeface="Walbaum Display Light" panose="02070303090703020303" pitchFamily="18" charset="0"/>
              </a:rPr>
              <a:t>Law Diversity and Justice Center</a:t>
            </a:r>
            <a:br>
              <a:rPr lang="en-US" sz="2800" i="1" dirty="0">
                <a:latin typeface="Walbaum Display Light" panose="02070303090703020303" pitchFamily="18" charset="0"/>
              </a:rPr>
            </a:br>
            <a:r>
              <a:rPr lang="en-US" sz="2800" i="1" dirty="0">
                <a:latin typeface="Walbaum Display Light" panose="02070303090703020303" pitchFamily="18" charset="0"/>
              </a:rPr>
              <a:t>Fairhaven College</a:t>
            </a:r>
            <a:br>
              <a:rPr lang="en-US" sz="2800" i="1" dirty="0">
                <a:latin typeface="Walbaum Display Light" panose="02070303090703020303" pitchFamily="18" charset="0"/>
              </a:rPr>
            </a:br>
            <a:br>
              <a:rPr lang="en-US" sz="2800" i="1" dirty="0">
                <a:latin typeface="Walbaum Display Light" panose="02070303090703020303" pitchFamily="18" charset="0"/>
              </a:rPr>
            </a:br>
            <a:r>
              <a:rPr lang="en-US" sz="2800" i="1" dirty="0">
                <a:latin typeface="Walbaum Display Light" panose="02070303090703020303" pitchFamily="18" charset="0"/>
              </a:rPr>
              <a:t>john567@wwu.edu</a:t>
            </a:r>
          </a:p>
        </p:txBody>
      </p:sp>
      <p:pic>
        <p:nvPicPr>
          <p:cNvPr id="7" name="Picture Placeholder 6" descr="Looking up view of a city with skyscrapers">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2" r="72"/>
          <a:stretch/>
        </p:blipFill>
        <p:spPr/>
      </p:pic>
    </p:spTree>
    <p:extLst>
      <p:ext uri="{BB962C8B-B14F-4D97-AF65-F5344CB8AC3E}">
        <p14:creationId xmlns:p14="http://schemas.microsoft.com/office/powerpoint/2010/main" val="3078994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noFill/>
        </p:spPr>
        <p:txBody>
          <a:bodyPr anchor="ctr">
            <a:normAutofit/>
          </a:bodyPr>
          <a:lstStyle/>
          <a:p>
            <a:r>
              <a:rPr lang="en-US" b="1" dirty="0">
                <a:latin typeface="Univers Light" panose="020B0503020202020204" pitchFamily="34" charset="0"/>
              </a:rPr>
              <a:t>Hypotheticals</a:t>
            </a:r>
          </a:p>
          <a:p>
            <a:r>
              <a:rPr lang="en-US" b="1" dirty="0">
                <a:latin typeface="Univers Light" panose="020B0503020202020204" pitchFamily="34" charset="0"/>
              </a:rPr>
              <a:t>State of Regulation </a:t>
            </a:r>
          </a:p>
          <a:p>
            <a:r>
              <a:rPr lang="en-US" b="1" dirty="0">
                <a:latin typeface="Univers Light" panose="020B0503020202020204" pitchFamily="34" charset="0"/>
              </a:rPr>
              <a:t> 	State Level</a:t>
            </a:r>
          </a:p>
          <a:p>
            <a:r>
              <a:rPr lang="en-US" b="1" dirty="0">
                <a:latin typeface="Univers Light" panose="020B0503020202020204" pitchFamily="34" charset="0"/>
              </a:rPr>
              <a:t>	Federal Level</a:t>
            </a:r>
          </a:p>
          <a:p>
            <a:r>
              <a:rPr lang="en-US" b="1" dirty="0">
                <a:latin typeface="Univers Light" panose="020B0503020202020204" pitchFamily="34" charset="0"/>
              </a:rPr>
              <a:t>Resources</a:t>
            </a:r>
          </a:p>
        </p:txBody>
      </p:sp>
      <p:pic>
        <p:nvPicPr>
          <p:cNvPr id="25" name="Picture Placeholder 6" descr="A city skyline">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8" r="38"/>
          <a:stretch/>
        </p:blipFill>
        <p:spPr/>
      </p:pic>
    </p:spTree>
    <p:extLst>
      <p:ext uri="{BB962C8B-B14F-4D97-AF65-F5344CB8AC3E}">
        <p14:creationId xmlns:p14="http://schemas.microsoft.com/office/powerpoint/2010/main" val="1038351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1720850" y="1543771"/>
            <a:ext cx="8750300" cy="3361254"/>
          </a:xfrm>
          <a:noFill/>
        </p:spPr>
        <p:txBody>
          <a:bodyPr anchor="b"/>
          <a:lstStyle/>
          <a:p>
            <a:r>
              <a:rPr lang="en-US" sz="4000" i="1" dirty="0">
                <a:latin typeface="Walbaum Display Light" panose="02070303090703020303" pitchFamily="18" charset="0"/>
              </a:rPr>
              <a:t>HYPOS</a:t>
            </a:r>
            <a:br>
              <a:rPr lang="en-US" sz="4000" i="1" dirty="0">
                <a:latin typeface="Walbaum Display Light" panose="02070303090703020303" pitchFamily="18" charset="0"/>
              </a:rPr>
            </a:br>
            <a:br>
              <a:rPr lang="en-US" sz="4000" i="1" dirty="0">
                <a:latin typeface="Walbaum Display Light" panose="02070303090703020303" pitchFamily="18" charset="0"/>
              </a:rPr>
            </a:br>
            <a:r>
              <a:rPr lang="en-US" sz="4000" i="1" dirty="0">
                <a:latin typeface="Walbaum Display Light" panose="02070303090703020303" pitchFamily="18" charset="0"/>
              </a:rPr>
              <a:t>IS YOUR PRIVACY PROTECTED BY AI TOOLS? </a:t>
            </a:r>
            <a:br>
              <a:rPr lang="en-US" sz="4000" i="1" dirty="0">
                <a:latin typeface="Walbaum Display Light" panose="02070303090703020303" pitchFamily="18" charset="0"/>
              </a:rPr>
            </a:br>
            <a:r>
              <a:rPr lang="en-US" sz="4000" i="1" dirty="0">
                <a:latin typeface="Walbaum Display Light" panose="02070303090703020303" pitchFamily="18" charset="0"/>
              </a:rPr>
              <a:t>ARE YOU FINDABLE?</a:t>
            </a:r>
            <a:br>
              <a:rPr lang="en-US" sz="4000" i="1" dirty="0">
                <a:latin typeface="Walbaum Display Light" panose="02070303090703020303" pitchFamily="18" charset="0"/>
              </a:rPr>
            </a:br>
            <a:r>
              <a:rPr lang="en-US" sz="4000" i="1" dirty="0">
                <a:latin typeface="Walbaum Display Light" panose="02070303090703020303" pitchFamily="18" charset="0"/>
              </a:rPr>
              <a:t>CAN YOUR WORK BE REUSED W/OUT COMPENSATION?</a:t>
            </a:r>
            <a:br>
              <a:rPr lang="en-US" sz="4000" i="1" dirty="0">
                <a:latin typeface="Walbaum Display Light" panose="02070303090703020303" pitchFamily="18" charset="0"/>
              </a:rPr>
            </a:br>
            <a:endParaRPr lang="en-US" sz="4000" i="1" dirty="0">
              <a:latin typeface="Walbaum Display Light" panose="02070303090703020303" pitchFamily="18" charset="0"/>
            </a:endParaRPr>
          </a:p>
        </p:txBody>
      </p:sp>
      <p:pic>
        <p:nvPicPr>
          <p:cNvPr id="17" name="Picture Placeholder 16" descr="A city with tall buildings">
            <a:extLst>
              <a:ext uri="{FF2B5EF4-FFF2-40B4-BE49-F238E27FC236}">
                <a16:creationId xmlns:a16="http://schemas.microsoft.com/office/drawing/2014/main" id="{4D6EE8D1-247A-B95F-BD1A-A2D76964CF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 r="13"/>
          <a:stretch/>
        </p:blipFill>
        <p:spPr/>
      </p:pic>
    </p:spTree>
    <p:extLst>
      <p:ext uri="{BB962C8B-B14F-4D97-AF65-F5344CB8AC3E}">
        <p14:creationId xmlns:p14="http://schemas.microsoft.com/office/powerpoint/2010/main" val="821088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215072" y="1150620"/>
            <a:ext cx="5028566" cy="3354992"/>
          </a:xfrm>
          <a:noFill/>
        </p:spPr>
        <p:txBody>
          <a:bodyPr>
            <a:noAutofit/>
          </a:bodyPr>
          <a:lstStyle/>
          <a:p>
            <a:r>
              <a:rPr lang="en-US" i="1" dirty="0">
                <a:latin typeface="Walbaum Display Light" panose="02070303090703020303" pitchFamily="18" charset="0"/>
              </a:rPr>
              <a:t>WHERE YOU ARE MATTERS</a:t>
            </a:r>
            <a:br>
              <a:rPr lang="en-US" i="1" dirty="0">
                <a:latin typeface="Walbaum Display Light" panose="02070303090703020303" pitchFamily="18" charset="0"/>
              </a:rPr>
            </a:br>
            <a:br>
              <a:rPr lang="en-US" i="1" dirty="0">
                <a:latin typeface="Walbaum Display Light" panose="02070303090703020303" pitchFamily="18" charset="0"/>
              </a:rPr>
            </a:br>
            <a:r>
              <a:rPr lang="en-US" i="1" dirty="0">
                <a:latin typeface="Walbaum Display Light" panose="02070303090703020303" pitchFamily="18" charset="0"/>
              </a:rPr>
              <a:t>WHAT TOOL YOU ARE ON MATTERS TOO</a:t>
            </a: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1215072" y="4622800"/>
            <a:ext cx="5028565" cy="1300164"/>
          </a:xfrm>
          <a:noFill/>
        </p:spPr>
        <p:txBody>
          <a:bodyPr anchor="t"/>
          <a:lstStyle/>
          <a:p>
            <a:r>
              <a:rPr lang="en-US" b="0" dirty="0">
                <a:solidFill>
                  <a:srgbClr val="C5978A"/>
                </a:solidFill>
                <a:latin typeface="Univers Condensed Light" panose="020B0306020202040204" pitchFamily="34" charset="0"/>
              </a:rPr>
              <a:t>Location </a:t>
            </a:r>
            <a:r>
              <a:rPr lang="en-US" b="0" dirty="0" err="1">
                <a:solidFill>
                  <a:srgbClr val="C5978A"/>
                </a:solidFill>
                <a:latin typeface="Univers Condensed Light" panose="020B0306020202040204" pitchFamily="34" charset="0"/>
              </a:rPr>
              <a:t>Location</a:t>
            </a:r>
            <a:r>
              <a:rPr lang="en-US" b="0" dirty="0">
                <a:solidFill>
                  <a:srgbClr val="C5978A"/>
                </a:solidFill>
                <a:latin typeface="Univers Condensed Light" panose="020B0306020202040204" pitchFamily="34" charset="0"/>
              </a:rPr>
              <a:t> </a:t>
            </a:r>
            <a:r>
              <a:rPr lang="en-US" b="0" dirty="0" err="1">
                <a:solidFill>
                  <a:srgbClr val="C5978A"/>
                </a:solidFill>
                <a:latin typeface="Univers Condensed Light" panose="020B0306020202040204" pitchFamily="34" charset="0"/>
              </a:rPr>
              <a:t>Location</a:t>
            </a:r>
            <a:r>
              <a:rPr lang="en-US" b="0" dirty="0">
                <a:solidFill>
                  <a:srgbClr val="C5978A"/>
                </a:solidFill>
                <a:latin typeface="Univers Condensed Light" panose="020B0306020202040204" pitchFamily="34" charset="0"/>
              </a:rPr>
              <a:t> in the absence of Federal Regulation</a:t>
            </a:r>
          </a:p>
        </p:txBody>
      </p:sp>
      <p:pic>
        <p:nvPicPr>
          <p:cNvPr id="43" name="Picture Placeholder 42" descr="A plane flying over a city">
            <a:extLst>
              <a:ext uri="{FF2B5EF4-FFF2-40B4-BE49-F238E27FC236}">
                <a16:creationId xmlns:a16="http://schemas.microsoft.com/office/drawing/2014/main" id="{9100BC91-12A3-DE75-3F38-9C17D39DC5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 r="39"/>
          <a:stretch/>
        </p:blipFill>
        <p:spPr/>
      </p:pic>
    </p:spTree>
    <p:extLst>
      <p:ext uri="{BB962C8B-B14F-4D97-AF65-F5344CB8AC3E}">
        <p14:creationId xmlns:p14="http://schemas.microsoft.com/office/powerpoint/2010/main" val="4242039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D5155-304E-1965-8AEC-CDC64C5AAEAE}"/>
              </a:ext>
            </a:extLst>
          </p:cNvPr>
          <p:cNvSpPr>
            <a:spLocks noGrp="1"/>
          </p:cNvSpPr>
          <p:nvPr>
            <p:ph type="ctrTitle"/>
          </p:nvPr>
        </p:nvSpPr>
        <p:spPr>
          <a:xfrm>
            <a:off x="1215071" y="528320"/>
            <a:ext cx="6042255" cy="3354992"/>
          </a:xfrm>
        </p:spPr>
        <p:txBody>
          <a:bodyPr/>
          <a:lstStyle/>
          <a:p>
            <a:r>
              <a:rPr lang="en-US" sz="3600" i="1" dirty="0">
                <a:latin typeface="Walbaum Display Light" panose="02070303090703020303" pitchFamily="18" charset="0"/>
              </a:rPr>
              <a:t>WHAT CREDIBLE/NEUTRAL EMPIRICAL EVIDENCE DO WE HAVE THAT AI TOOLS WORK?</a:t>
            </a:r>
          </a:p>
        </p:txBody>
      </p:sp>
      <p:sp>
        <p:nvSpPr>
          <p:cNvPr id="3" name="Subtitle 2">
            <a:extLst>
              <a:ext uri="{FF2B5EF4-FFF2-40B4-BE49-F238E27FC236}">
                <a16:creationId xmlns:a16="http://schemas.microsoft.com/office/drawing/2014/main" id="{1734ABB5-4A07-8886-8AE9-013014E512B7}"/>
              </a:ext>
            </a:extLst>
          </p:cNvPr>
          <p:cNvSpPr>
            <a:spLocks noGrp="1"/>
          </p:cNvSpPr>
          <p:nvPr>
            <p:ph type="subTitle" idx="1"/>
          </p:nvPr>
        </p:nvSpPr>
        <p:spPr>
          <a:xfrm>
            <a:off x="1054651" y="3883312"/>
            <a:ext cx="7158907" cy="2451902"/>
          </a:xfrm>
        </p:spPr>
        <p:txBody>
          <a:bodyPr/>
          <a:lstStyle/>
          <a:p>
            <a:r>
              <a:rPr lang="en-US" b="0" dirty="0">
                <a:solidFill>
                  <a:srgbClr val="C5978A"/>
                </a:solidFill>
                <a:latin typeface="Univers Condensed Light" panose="020B0306020202040204" pitchFamily="34" charset="0"/>
              </a:rPr>
              <a:t>“They used to ask: “How will this decision that we make today affect our people in the future.” Now we make decisions based on :”How does it affect me now? How does it affect the next shareholders meeting, three months ahead? How does it affect my next political campaign”--Jane Goodall</a:t>
            </a:r>
          </a:p>
          <a:p>
            <a:endParaRPr lang="en-US" b="0" dirty="0">
              <a:solidFill>
                <a:srgbClr val="C5978A"/>
              </a:solidFill>
              <a:latin typeface="Univers Condensed Light" panose="020B0306020202040204" pitchFamily="34" charset="0"/>
            </a:endParaRPr>
          </a:p>
        </p:txBody>
      </p:sp>
      <p:pic>
        <p:nvPicPr>
          <p:cNvPr id="6" name="Picture Placeholder 5" descr="Silhouette of a construction site">
            <a:extLst>
              <a:ext uri="{FF2B5EF4-FFF2-40B4-BE49-F238E27FC236}">
                <a16:creationId xmlns:a16="http://schemas.microsoft.com/office/drawing/2014/main" id="{71A5D3DD-0D3F-04DF-9332-83621A6BE51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131" r="26131"/>
          <a:stretch>
            <a:fillRect/>
          </a:stretch>
        </p:blipFill>
        <p:spPr/>
      </p:pic>
    </p:spTree>
    <p:extLst>
      <p:ext uri="{BB962C8B-B14F-4D97-AF65-F5344CB8AC3E}">
        <p14:creationId xmlns:p14="http://schemas.microsoft.com/office/powerpoint/2010/main" val="174825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noFill/>
        </p:spPr>
        <p:txBody>
          <a:bodyPr/>
          <a:lstStyle/>
          <a:p>
            <a:r>
              <a:rPr lang="en-US" i="1" dirty="0">
                <a:latin typeface="Walbaum Display Light" panose="02070303090703020303" pitchFamily="18" charset="0"/>
              </a:rPr>
              <a:t>PRIVACY</a:t>
            </a:r>
          </a:p>
        </p:txBody>
      </p:sp>
      <p:pic>
        <p:nvPicPr>
          <p:cNvPr id="24" name="Picture Placeholder 7" descr="Looking up view of tall buildings">
            <a:extLst>
              <a:ext uri="{FF2B5EF4-FFF2-40B4-BE49-F238E27FC236}">
                <a16:creationId xmlns:a16="http://schemas.microsoft.com/office/drawing/2014/main" id="{A672B903-78EE-718A-C122-69D51207883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 b="61"/>
          <a:stretch/>
        </p:blipFill>
        <p:spPr>
          <a:noFill/>
        </p:spPr>
      </p:pic>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noFill/>
        </p:spPr>
        <p:txBody>
          <a:bodyPr vert="horz" lIns="91440" tIns="45720" rIns="91440" bIns="45720" rtlCol="0" anchor="t">
            <a:normAutofit/>
          </a:bodyPr>
          <a:lstStyle/>
          <a:p>
            <a:r>
              <a:rPr lang="en-US" dirty="0">
                <a:latin typeface="Univers Condensed Light" panose="020B0306020202040204" pitchFamily="34" charset="0"/>
              </a:rPr>
              <a:t>Illinois/CA have more state level regulation </a:t>
            </a:r>
          </a:p>
          <a:p>
            <a:r>
              <a:rPr lang="en-US" dirty="0">
                <a:latin typeface="Univers Condensed Light" panose="020B0306020202040204" pitchFamily="34" charset="0"/>
              </a:rPr>
              <a:t>In WA State, there have been attempts to increase protections, but they have not yet succeeded, but also industry bills have not passed--detente</a:t>
            </a:r>
          </a:p>
          <a:p>
            <a:r>
              <a:rPr lang="en-US" dirty="0">
                <a:latin typeface="Univers Condensed Light" panose="020B0306020202040204" pitchFamily="34" charset="0"/>
              </a:rPr>
              <a:t> Third party liability causes in terms of use</a:t>
            </a:r>
          </a:p>
          <a:p>
            <a:r>
              <a:rPr lang="en-US" dirty="0">
                <a:latin typeface="Univers Condensed Light" panose="020B0306020202040204" pitchFamily="34" charset="0"/>
              </a:rPr>
              <a:t>Theory of unjust enrichment</a:t>
            </a:r>
          </a:p>
          <a:p>
            <a:r>
              <a:rPr lang="en-US" dirty="0">
                <a:latin typeface="Univers Condensed Light" panose="020B0306020202040204" pitchFamily="34" charset="0"/>
              </a:rPr>
              <a:t>Private right to sue as an individual—mostly not </a:t>
            </a:r>
          </a:p>
          <a:p>
            <a:r>
              <a:rPr lang="en-US" dirty="0">
                <a:latin typeface="Univers Condensed Light" panose="020B0306020202040204" pitchFamily="34" charset="0"/>
              </a:rPr>
              <a:t>“AI Bill of Rights”—no longer being pursued, instead WH is now pursuing “Winning the Race” in AI</a:t>
            </a:r>
          </a:p>
        </p:txBody>
      </p:sp>
    </p:spTree>
    <p:extLst>
      <p:ext uri="{BB962C8B-B14F-4D97-AF65-F5344CB8AC3E}">
        <p14:creationId xmlns:p14="http://schemas.microsoft.com/office/powerpoint/2010/main" val="3666674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8F41-10A6-7A17-6649-E5C99A0AA5D6}"/>
              </a:ext>
            </a:extLst>
          </p:cNvPr>
          <p:cNvSpPr>
            <a:spLocks noGrp="1"/>
          </p:cNvSpPr>
          <p:nvPr>
            <p:ph type="title"/>
          </p:nvPr>
        </p:nvSpPr>
        <p:spPr>
          <a:xfrm>
            <a:off x="1524000" y="4995894"/>
            <a:ext cx="9144000" cy="1043750"/>
          </a:xfrm>
        </p:spPr>
        <p:txBody>
          <a:bodyPr vert="horz" lIns="91440" tIns="45720" rIns="91440" bIns="45720" rtlCol="0" anchor="b">
            <a:normAutofit/>
          </a:bodyPr>
          <a:lstStyle/>
          <a:p>
            <a:pPr algn="ctr"/>
            <a:r>
              <a:rPr lang="en-US" sz="3400" i="1" kern="1200" cap="all" baseline="0" dirty="0">
                <a:solidFill>
                  <a:schemeClr val="tx2"/>
                </a:solidFill>
                <a:latin typeface="Walbaum Display Light" panose="02070303090703020303" pitchFamily="18" charset="0"/>
              </a:rPr>
              <a:t>Pressure to ban State Level Regulation—removed 99-1 BBB</a:t>
            </a:r>
          </a:p>
        </p:txBody>
      </p:sp>
      <p:pic>
        <p:nvPicPr>
          <p:cNvPr id="7" name="Picture Placeholder 6" descr="Abstract green and blue painting">
            <a:extLst>
              <a:ext uri="{FF2B5EF4-FFF2-40B4-BE49-F238E27FC236}">
                <a16:creationId xmlns:a16="http://schemas.microsoft.com/office/drawing/2014/main" id="{44799E4E-C83F-35C9-5556-7CA4788591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100" r="34100"/>
          <a:stretch>
            <a:fillRect/>
          </a:stretch>
        </p:blipFill>
        <p:spPr>
          <a:xfrm>
            <a:off x="2329925" y="551062"/>
            <a:ext cx="1795211" cy="3768259"/>
          </a:xfrm>
          <a:prstGeom prst="rect">
            <a:avLst/>
          </a:prstGeom>
        </p:spPr>
      </p:pic>
      <p:pic>
        <p:nvPicPr>
          <p:cNvPr id="5" name="Online Media 3" title="AI Moratorium stripped out of Big Beautiful Bill in 99-1 vote!">
            <a:hlinkClick r:id="" action="ppaction://media"/>
            <a:extLst>
              <a:ext uri="{FF2B5EF4-FFF2-40B4-BE49-F238E27FC236}">
                <a16:creationId xmlns:a16="http://schemas.microsoft.com/office/drawing/2014/main" id="{1B657089-7073-3D8C-33C2-B205FE0633F9}"/>
              </a:ext>
            </a:extLst>
          </p:cNvPr>
          <p:cNvPicPr>
            <a:picLocks noGrp="1" noRot="1" noChangeAspect="1"/>
          </p:cNvPicPr>
          <p:nvPr>
            <p:ph sz="half" idx="2"/>
            <a:videoFile r:link="rId1"/>
          </p:nvPr>
        </p:nvPicPr>
        <p:blipFill>
          <a:blip r:embed="rId4"/>
          <a:stretch>
            <a:fillRect/>
          </a:stretch>
        </p:blipFill>
        <p:spPr>
          <a:xfrm>
            <a:off x="6286992" y="913008"/>
            <a:ext cx="5388261" cy="3044367"/>
          </a:xfrm>
          <a:prstGeom prst="rect">
            <a:avLst/>
          </a:prstGeom>
        </p:spPr>
      </p:pic>
    </p:spTree>
    <p:extLst>
      <p:ext uri="{BB962C8B-B14F-4D97-AF65-F5344CB8AC3E}">
        <p14:creationId xmlns:p14="http://schemas.microsoft.com/office/powerpoint/2010/main" val="41619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29E6C-8AE5-E410-CE7A-AAD8AB5ED189}"/>
              </a:ext>
            </a:extLst>
          </p:cNvPr>
          <p:cNvSpPr>
            <a:spLocks noGrp="1"/>
          </p:cNvSpPr>
          <p:nvPr>
            <p:ph type="title"/>
          </p:nvPr>
        </p:nvSpPr>
        <p:spPr/>
        <p:txBody>
          <a:bodyPr/>
          <a:lstStyle/>
          <a:p>
            <a:r>
              <a:rPr lang="en-US" i="1" dirty="0">
                <a:latin typeface="Walbaum Display Light" panose="02070303090703020303" pitchFamily="18" charset="0"/>
              </a:rPr>
              <a:t>“Winning the Race” new White House blueprint</a:t>
            </a:r>
          </a:p>
        </p:txBody>
      </p:sp>
      <p:pic>
        <p:nvPicPr>
          <p:cNvPr id="13" name="Picture Placeholder 12" descr="Basketball player dribbling ball on court">
            <a:extLst>
              <a:ext uri="{FF2B5EF4-FFF2-40B4-BE49-F238E27FC236}">
                <a16:creationId xmlns:a16="http://schemas.microsoft.com/office/drawing/2014/main" id="{C7F3A5BB-2303-F0DB-D641-1D7ADB5BFD9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097" r="34097"/>
          <a:stretch>
            <a:fillRect/>
          </a:stretch>
        </p:blipFill>
        <p:spPr/>
      </p:pic>
      <p:sp>
        <p:nvSpPr>
          <p:cNvPr id="11" name="Content Placeholder 10">
            <a:extLst>
              <a:ext uri="{FF2B5EF4-FFF2-40B4-BE49-F238E27FC236}">
                <a16:creationId xmlns:a16="http://schemas.microsoft.com/office/drawing/2014/main" id="{499F7BDE-0DC8-5CAB-95E7-95303D4A6C9A}"/>
              </a:ext>
            </a:extLst>
          </p:cNvPr>
          <p:cNvSpPr>
            <a:spLocks noGrp="1"/>
          </p:cNvSpPr>
          <p:nvPr>
            <p:ph sz="half" idx="2"/>
          </p:nvPr>
        </p:nvSpPr>
        <p:spPr>
          <a:xfrm>
            <a:off x="3970116" y="2022395"/>
            <a:ext cx="7066184" cy="4297680"/>
          </a:xfrm>
        </p:spPr>
        <p:txBody>
          <a:bodyPr>
            <a:normAutofit fontScale="92500" lnSpcReduction="20000"/>
          </a:bodyPr>
          <a:lstStyle/>
          <a:p>
            <a:r>
              <a:rPr lang="en-US" sz="1400" dirty="0">
                <a:latin typeface="Univers Condensed Light" panose="020B0306020202040204" pitchFamily="34" charset="0"/>
              </a:rPr>
              <a:t>The Plan identifies over 90 Federal policy actions across three pillars – Accelerating Innovation, Building American AI Infrastructure, and Leading in International Diplomacy and Security – that the Trump Administration will take in the coming weeks and months.</a:t>
            </a:r>
          </a:p>
          <a:p>
            <a:r>
              <a:rPr lang="en-US" sz="1400" dirty="0">
                <a:latin typeface="Univers Condensed Light" panose="020B0306020202040204" pitchFamily="34" charset="0"/>
              </a:rPr>
              <a:t>Key policies in the AI Action Plan include:</a:t>
            </a:r>
          </a:p>
          <a:p>
            <a:r>
              <a:rPr lang="en-US" sz="1400" b="1" dirty="0">
                <a:latin typeface="Univers Condensed Light" panose="020B0306020202040204" pitchFamily="34" charset="0"/>
              </a:rPr>
              <a:t>Exporting American AI: </a:t>
            </a:r>
            <a:r>
              <a:rPr lang="en-US" sz="1400" dirty="0">
                <a:latin typeface="Univers Condensed Light" panose="020B0306020202040204" pitchFamily="34" charset="0"/>
              </a:rPr>
              <a:t>The Commerce and State Departments will partner with industry to deliver secure, full-stack AI export packages – including hardware, models, software, applications, and standards – to America’s friends and allies around the world.</a:t>
            </a:r>
          </a:p>
          <a:p>
            <a:r>
              <a:rPr lang="en-US" sz="1400" b="1" dirty="0">
                <a:latin typeface="Univers Condensed Light" panose="020B0306020202040204" pitchFamily="34" charset="0"/>
              </a:rPr>
              <a:t>Promoting Rapid Buildout of Data Centers: </a:t>
            </a:r>
            <a:r>
              <a:rPr lang="en-US" sz="1400" dirty="0">
                <a:latin typeface="Univers Condensed Light" panose="020B0306020202040204" pitchFamily="34" charset="0"/>
              </a:rPr>
              <a:t>Expediting and modernizing permits for data centers and semiconductor fabs, as well as creating new national initiatives to increase high-demand occupations like electricians and HVAC technicians.</a:t>
            </a:r>
          </a:p>
          <a:p>
            <a:r>
              <a:rPr lang="en-US" sz="1400" b="1" dirty="0">
                <a:latin typeface="Univers Condensed Light" panose="020B0306020202040204" pitchFamily="34" charset="0"/>
              </a:rPr>
              <a:t>Enabling Innovation and Adoption: </a:t>
            </a:r>
            <a:r>
              <a:rPr lang="en-US" sz="1400" dirty="0">
                <a:latin typeface="Univers Condensed Light" panose="020B0306020202040204" pitchFamily="34" charset="0"/>
              </a:rPr>
              <a:t>Removing onerous Federal regulations that hinder AI development and deployment, and seek private sector input on rules to remove.</a:t>
            </a:r>
          </a:p>
          <a:p>
            <a:r>
              <a:rPr lang="en-US" sz="1400" b="1" dirty="0">
                <a:latin typeface="Univers Condensed Light" panose="020B0306020202040204" pitchFamily="34" charset="0"/>
              </a:rPr>
              <a:t>Upholding Free Speech in Frontier Models: </a:t>
            </a:r>
            <a:r>
              <a:rPr lang="en-US" sz="1400" dirty="0">
                <a:latin typeface="Univers Condensed Light" panose="020B0306020202040204" pitchFamily="34" charset="0"/>
              </a:rPr>
              <a:t>Updating Federal procurement guidelines to ensure that the government only contracts with frontier large language model developers who ensure that their systems are objective and free from top-down ideological bias.</a:t>
            </a:r>
          </a:p>
          <a:p>
            <a:pPr marL="0" indent="0">
              <a:buNone/>
            </a:pPr>
            <a:r>
              <a:rPr lang="en-US" sz="1400" dirty="0">
                <a:latin typeface="Univers Condensed Light" panose="020B0306020202040204" pitchFamily="34" charset="0"/>
              </a:rPr>
              <a:t>https://www.whitehouse.gov/articles/2025/07/white-house-unveils-</a:t>
            </a:r>
            <a:r>
              <a:rPr lang="en-US" sz="1400" dirty="0" err="1">
                <a:latin typeface="Univers Condensed Light" panose="020B0306020202040204" pitchFamily="34" charset="0"/>
              </a:rPr>
              <a:t>americas</a:t>
            </a:r>
            <a:r>
              <a:rPr lang="en-US" sz="1400" dirty="0">
                <a:latin typeface="Univers Condensed Light" panose="020B0306020202040204" pitchFamily="34" charset="0"/>
              </a:rPr>
              <a:t>-ai-action-plan/</a:t>
            </a:r>
          </a:p>
        </p:txBody>
      </p:sp>
    </p:spTree>
    <p:extLst>
      <p:ext uri="{BB962C8B-B14F-4D97-AF65-F5344CB8AC3E}">
        <p14:creationId xmlns:p14="http://schemas.microsoft.com/office/powerpoint/2010/main" val="85841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43226"/>
            <a:ext cx="4998846" cy="4277895"/>
            <a:chOff x="1044902" y="324430"/>
            <a:chExt cx="2522855" cy="2159000"/>
          </a:xfrm>
        </p:grpSpPr>
        <p:sp>
          <p:nvSpPr>
            <p:cNvPr id="3" name="object 3"/>
            <p:cNvSpPr/>
            <p:nvPr/>
          </p:nvSpPr>
          <p:spPr>
            <a:xfrm>
              <a:off x="1046025" y="325553"/>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25553"/>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2933023" y="510884"/>
              <a:ext cx="634615" cy="112321"/>
            </a:xfrm>
            <a:prstGeom prst="rect">
              <a:avLst/>
            </a:prstGeom>
          </p:spPr>
        </p:pic>
      </p:grpSp>
      <p:sp>
        <p:nvSpPr>
          <p:cNvPr id="6" name="object 6"/>
          <p:cNvSpPr txBox="1"/>
          <p:nvPr/>
        </p:nvSpPr>
        <p:spPr>
          <a:xfrm>
            <a:off x="2765912" y="5343217"/>
            <a:ext cx="731017" cy="207138"/>
          </a:xfrm>
          <a:prstGeom prst="rect">
            <a:avLst/>
          </a:prstGeom>
        </p:spPr>
        <p:txBody>
          <a:bodyPr vert="horz" wrap="square" lIns="0" tIns="23906" rIns="0" bIns="0" rtlCol="0">
            <a:spAutoFit/>
          </a:bodyPr>
          <a:lstStyle/>
          <a:p>
            <a:pPr marL="25164">
              <a:spcBef>
                <a:spcPts val="188"/>
              </a:spcBef>
            </a:pPr>
            <a:r>
              <a:rPr sz="1189" b="1" spc="-20" dirty="0">
                <a:latin typeface="Arial"/>
                <a:cs typeface="Arial"/>
              </a:rPr>
              <a:t>Algorithm</a:t>
            </a:r>
            <a:endParaRPr sz="1189">
              <a:latin typeface="Arial"/>
              <a:cs typeface="Arial"/>
            </a:endParaRPr>
          </a:p>
        </p:txBody>
      </p:sp>
    </p:spTree>
  </p:cSld>
  <p:clrMapOvr>
    <a:masterClrMapping/>
  </p:clrMapOvr>
  <p:transition>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724E-0A87-254C-BBF3-7AB32AA8E4AF}"/>
              </a:ext>
            </a:extLst>
          </p:cNvPr>
          <p:cNvSpPr>
            <a:spLocks noGrp="1"/>
          </p:cNvSpPr>
          <p:nvPr>
            <p:ph type="title"/>
          </p:nvPr>
        </p:nvSpPr>
        <p:spPr/>
        <p:txBody>
          <a:bodyPr/>
          <a:lstStyle/>
          <a:p>
            <a:r>
              <a:rPr lang="en-US" i="1" dirty="0">
                <a:latin typeface="Walbaum Display Light" panose="02070303090703020303" pitchFamily="18" charset="0"/>
              </a:rPr>
              <a:t>Tech Moguls met at WH on 9/5/2025 </a:t>
            </a:r>
          </a:p>
        </p:txBody>
      </p:sp>
      <p:pic>
        <p:nvPicPr>
          <p:cNvPr id="9" name="Picture Placeholder 8" descr="Tomb of the unknown soldier">
            <a:extLst>
              <a:ext uri="{FF2B5EF4-FFF2-40B4-BE49-F238E27FC236}">
                <a16:creationId xmlns:a16="http://schemas.microsoft.com/office/drawing/2014/main" id="{83E426FC-E934-4CA4-13BA-29521FA4FC1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112" r="32112"/>
          <a:stretch>
            <a:fillRect/>
          </a:stretch>
        </p:blipFill>
        <p:spPr/>
      </p:pic>
      <p:pic>
        <p:nvPicPr>
          <p:cNvPr id="5" name="Content Placeholder 5" descr="A screenshot of a news article">
            <a:extLst>
              <a:ext uri="{FF2B5EF4-FFF2-40B4-BE49-F238E27FC236}">
                <a16:creationId xmlns:a16="http://schemas.microsoft.com/office/drawing/2014/main" id="{EE8015A2-D811-01F6-CCC4-4602B8B65E1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70338" y="2327151"/>
            <a:ext cx="6942137" cy="3688010"/>
          </a:xfrm>
        </p:spPr>
      </p:pic>
    </p:spTree>
    <p:extLst>
      <p:ext uri="{BB962C8B-B14F-4D97-AF65-F5344CB8AC3E}">
        <p14:creationId xmlns:p14="http://schemas.microsoft.com/office/powerpoint/2010/main" val="1736316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BF93-FB4D-F828-729F-3B79A9850C46}"/>
              </a:ext>
            </a:extLst>
          </p:cNvPr>
          <p:cNvSpPr>
            <a:spLocks noGrp="1"/>
          </p:cNvSpPr>
          <p:nvPr>
            <p:ph type="title"/>
          </p:nvPr>
        </p:nvSpPr>
        <p:spPr>
          <a:xfrm>
            <a:off x="3970339" y="502695"/>
            <a:ext cx="6494683" cy="1505493"/>
          </a:xfrm>
        </p:spPr>
        <p:txBody>
          <a:bodyPr/>
          <a:lstStyle/>
          <a:p>
            <a:r>
              <a:rPr lang="en-US" i="1" dirty="0">
                <a:latin typeface="Walbaum Display Light" panose="02070303090703020303" pitchFamily="18" charset="0"/>
              </a:rPr>
              <a:t>From “Regulate us” to “unleash Us”</a:t>
            </a:r>
          </a:p>
        </p:txBody>
      </p:sp>
      <p:pic>
        <p:nvPicPr>
          <p:cNvPr id="7" name="Picture Placeholder 6" descr="Skyscrapers shown from view looking up">
            <a:extLst>
              <a:ext uri="{FF2B5EF4-FFF2-40B4-BE49-F238E27FC236}">
                <a16:creationId xmlns:a16="http://schemas.microsoft.com/office/drawing/2014/main" id="{59B28BE7-3AA8-66FB-7DFC-AB45DFC70E1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088" r="34088"/>
          <a:stretch>
            <a:fillRect/>
          </a:stretch>
        </p:blipFill>
        <p:spPr/>
      </p:pic>
      <p:pic>
        <p:nvPicPr>
          <p:cNvPr id="5" name="Content Placeholder 4" descr="A white building with columns">
            <a:extLst>
              <a:ext uri="{FF2B5EF4-FFF2-40B4-BE49-F238E27FC236}">
                <a16:creationId xmlns:a16="http://schemas.microsoft.com/office/drawing/2014/main" id="{88246F42-BF27-D468-FAF3-0D1CD32717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0846" r="3290"/>
          <a:stretch>
            <a:fillRect/>
          </a:stretch>
        </p:blipFill>
        <p:spPr>
          <a:xfrm>
            <a:off x="3970339" y="2727157"/>
            <a:ext cx="6713704" cy="3288003"/>
          </a:xfrm>
        </p:spPr>
      </p:pic>
    </p:spTree>
    <p:extLst>
      <p:ext uri="{BB962C8B-B14F-4D97-AF65-F5344CB8AC3E}">
        <p14:creationId xmlns:p14="http://schemas.microsoft.com/office/powerpoint/2010/main" val="1502529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noFill/>
        </p:spPr>
        <p:txBody>
          <a:bodyPr/>
          <a:lstStyle/>
          <a:p>
            <a:pPr algn="l"/>
            <a:r>
              <a:rPr lang="en-US" sz="9600" i="1" dirty="0">
                <a:solidFill>
                  <a:srgbClr val="C5978A"/>
                </a:solidFill>
                <a:latin typeface="Walbaum Display Light" panose="02070303090703020303" pitchFamily="18" charset="0"/>
              </a:rPr>
              <a:t>Ethics</a:t>
            </a:r>
          </a:p>
        </p:txBody>
      </p:sp>
      <p:sp>
        <p:nvSpPr>
          <p:cNvPr id="3" name="Subtitle 2">
            <a:extLst>
              <a:ext uri="{FF2B5EF4-FFF2-40B4-BE49-F238E27FC236}">
                <a16:creationId xmlns:a16="http://schemas.microsoft.com/office/drawing/2014/main" id="{FEECEBD4-35BF-26BB-D438-DA43EBD5EE89}"/>
              </a:ext>
            </a:extLst>
          </p:cNvPr>
          <p:cNvSpPr>
            <a:spLocks noGrp="1"/>
          </p:cNvSpPr>
          <p:nvPr>
            <p:ph type="subTitle" idx="1"/>
          </p:nvPr>
        </p:nvSpPr>
        <p:spPr>
          <a:noFill/>
        </p:spPr>
        <p:txBody>
          <a:bodyPr/>
          <a:lstStyle/>
          <a:p>
            <a:pPr algn="l"/>
            <a:r>
              <a:rPr lang="en-US" b="0" dirty="0">
                <a:solidFill>
                  <a:srgbClr val="C5978A"/>
                </a:solidFill>
                <a:latin typeface="Univers Condensed Light" panose="020B0306020202040204" pitchFamily="34" charset="0"/>
              </a:rPr>
              <a:t>What does your user need to know? </a:t>
            </a:r>
          </a:p>
        </p:txBody>
      </p:sp>
    </p:spTree>
    <p:extLst>
      <p:ext uri="{BB962C8B-B14F-4D97-AF65-F5344CB8AC3E}">
        <p14:creationId xmlns:p14="http://schemas.microsoft.com/office/powerpoint/2010/main" val="435195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noFill/>
        </p:spPr>
        <p:txBody>
          <a:bodyPr/>
          <a:lstStyle/>
          <a:p>
            <a:r>
              <a:rPr lang="en-US" i="1" dirty="0">
                <a:latin typeface="Walbaum Display Light" panose="02070303090703020303" pitchFamily="18" charset="0"/>
              </a:rPr>
              <a:t>ETHICS VARY BY COMMUNITY/DOMAIN</a:t>
            </a:r>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sz="half" idx="14"/>
          </p:nvPr>
        </p:nvSpPr>
        <p:spPr>
          <a:solidFill>
            <a:schemeClr val="bg1"/>
          </a:solidFill>
        </p:spPr>
        <p:txBody>
          <a:bodyPr>
            <a:normAutofit/>
          </a:bodyPr>
          <a:lstStyle/>
          <a:p>
            <a:r>
              <a:rPr lang="en-US" dirty="0">
                <a:latin typeface="Univers Condensed Light" panose="020B0306020202040204" pitchFamily="34" charset="0"/>
              </a:rPr>
              <a:t>Professional ethics</a:t>
            </a:r>
          </a:p>
          <a:p>
            <a:r>
              <a:rPr lang="en-US" dirty="0">
                <a:latin typeface="Univers Condensed Light" panose="020B0306020202040204" pitchFamily="34" charset="0"/>
              </a:rPr>
              <a:t>Personal ethics</a:t>
            </a:r>
          </a:p>
          <a:p>
            <a:pPr lvl="1"/>
            <a:r>
              <a:rPr lang="en-US" dirty="0">
                <a:latin typeface="Univers Condensed Light" panose="020B0306020202040204" pitchFamily="34" charset="0"/>
              </a:rPr>
              <a:t>Access to services/multiple options</a:t>
            </a:r>
          </a:p>
          <a:p>
            <a:pPr lvl="1"/>
            <a:r>
              <a:rPr lang="en-US" dirty="0">
                <a:latin typeface="Univers Condensed Light" panose="020B0306020202040204" pitchFamily="34" charset="0"/>
              </a:rPr>
              <a:t>Option to opt out and still be able to receive service at the beginning and throughout the work flow</a:t>
            </a:r>
          </a:p>
          <a:p>
            <a:pPr lvl="1"/>
            <a:r>
              <a:rPr lang="en-US" dirty="0">
                <a:latin typeface="Univers Condensed Light" panose="020B0306020202040204" pitchFamily="34" charset="0"/>
              </a:rPr>
              <a:t>Full disclosure of data sharing (what, how long, with whom, data sale, notifications if hacked or subpoenaed</a:t>
            </a:r>
          </a:p>
          <a:p>
            <a:pPr lvl="1"/>
            <a:r>
              <a:rPr lang="en-US" dirty="0">
                <a:latin typeface="Univers Condensed Light" panose="020B0306020202040204" pitchFamily="34" charset="0"/>
              </a:rPr>
              <a:t>Right to  request full review of your data/records </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solidFill>
            <a:schemeClr val="bg1"/>
          </a:solidFill>
        </p:spPr>
        <p:txBody>
          <a:bodyPr>
            <a:normAutofit/>
          </a:bodyPr>
          <a:lstStyle/>
          <a:p>
            <a:r>
              <a:rPr lang="en-US" dirty="0">
                <a:latin typeface="Univers Condensed Light" panose="020B0306020202040204" pitchFamily="34" charset="0"/>
              </a:rPr>
              <a:t>Avatars</a:t>
            </a:r>
          </a:p>
          <a:p>
            <a:pPr lvl="1"/>
            <a:r>
              <a:rPr lang="en-US" dirty="0">
                <a:latin typeface="Univers Condensed Light" panose="020B0306020202040204" pitchFamily="34" charset="0"/>
              </a:rPr>
              <a:t>Can the platform create your likeness w/out your consent?</a:t>
            </a:r>
          </a:p>
          <a:p>
            <a:pPr lvl="1"/>
            <a:r>
              <a:rPr lang="en-US" dirty="0">
                <a:latin typeface="Univers Condensed Light" panose="020B0306020202040204" pitchFamily="34" charset="0"/>
              </a:rPr>
              <a:t>Can that likeness act on your behalf?</a:t>
            </a:r>
          </a:p>
          <a:p>
            <a:pPr lvl="1"/>
            <a:r>
              <a:rPr lang="en-US" dirty="0">
                <a:latin typeface="Univers Condensed Light" panose="020B0306020202040204" pitchFamily="34" charset="0"/>
              </a:rPr>
              <a:t>Can they use your entries, questions, and profile to develop new tools? Train machines, new output? </a:t>
            </a:r>
          </a:p>
        </p:txBody>
      </p:sp>
    </p:spTree>
    <p:extLst>
      <p:ext uri="{BB962C8B-B14F-4D97-AF65-F5344CB8AC3E}">
        <p14:creationId xmlns:p14="http://schemas.microsoft.com/office/powerpoint/2010/main" val="837402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2F16-52EF-2CA9-4787-77928D779E1A}"/>
              </a:ext>
            </a:extLst>
          </p:cNvPr>
          <p:cNvSpPr>
            <a:spLocks noGrp="1"/>
          </p:cNvSpPr>
          <p:nvPr>
            <p:ph type="title"/>
          </p:nvPr>
        </p:nvSpPr>
        <p:spPr/>
        <p:txBody>
          <a:bodyPr/>
          <a:lstStyle/>
          <a:p>
            <a:r>
              <a:rPr lang="en-US" i="1" dirty="0">
                <a:latin typeface="Walbaum Display Light" panose="02070303090703020303" pitchFamily="18" charset="0"/>
              </a:rPr>
              <a:t>AI IN EDUCATION PROS AND CONS</a:t>
            </a:r>
          </a:p>
        </p:txBody>
      </p:sp>
      <p:pic>
        <p:nvPicPr>
          <p:cNvPr id="6" name="Content Placeholder 5" descr="A screenshot of a document">
            <a:extLst>
              <a:ext uri="{FF2B5EF4-FFF2-40B4-BE49-F238E27FC236}">
                <a16:creationId xmlns:a16="http://schemas.microsoft.com/office/drawing/2014/main" id="{05FFBACA-B54A-93FD-C37F-1644D8C26CC5}"/>
              </a:ext>
            </a:extLst>
          </p:cNvPr>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835025" y="2006601"/>
            <a:ext cx="8934617" cy="4317998"/>
          </a:xfrm>
        </p:spPr>
      </p:pic>
    </p:spTree>
    <p:extLst>
      <p:ext uri="{BB962C8B-B14F-4D97-AF65-F5344CB8AC3E}">
        <p14:creationId xmlns:p14="http://schemas.microsoft.com/office/powerpoint/2010/main" val="1319544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noFill/>
        </p:spPr>
        <p:txBody>
          <a:bodyPr/>
          <a:lstStyle/>
          <a:p>
            <a:r>
              <a:rPr lang="en-US" i="1" dirty="0">
                <a:latin typeface="Walbaum Display Light" panose="02070303090703020303" pitchFamily="18" charset="0"/>
              </a:rPr>
              <a:t>Standards, what do users need to feel secure in using XYZ tool?</a:t>
            </a:r>
          </a:p>
        </p:txBody>
      </p:sp>
      <p:sp>
        <p:nvSpPr>
          <p:cNvPr id="3" name="Content Placeholder 2">
            <a:extLst>
              <a:ext uri="{FF2B5EF4-FFF2-40B4-BE49-F238E27FC236}">
                <a16:creationId xmlns:a16="http://schemas.microsoft.com/office/drawing/2014/main" id="{FACE640F-7F5A-BDB7-205D-765FA80B6796}"/>
              </a:ext>
            </a:extLst>
          </p:cNvPr>
          <p:cNvSpPr>
            <a:spLocks noGrp="1"/>
          </p:cNvSpPr>
          <p:nvPr>
            <p:ph sz="half" idx="14"/>
          </p:nvPr>
        </p:nvSpPr>
        <p:spPr>
          <a:xfrm>
            <a:off x="1961084" y="2087315"/>
            <a:ext cx="6007261" cy="4067492"/>
          </a:xfrm>
          <a:noFill/>
        </p:spPr>
        <p:txBody>
          <a:bodyPr>
            <a:normAutofit/>
          </a:bodyPr>
          <a:lstStyle/>
          <a:p>
            <a:pPr lvl="1"/>
            <a:r>
              <a:rPr lang="en-US" dirty="0">
                <a:latin typeface="Univers Condensed Light" panose="020B0306020202040204" pitchFamily="34" charset="0"/>
              </a:rPr>
              <a:t>Right to opt out</a:t>
            </a:r>
          </a:p>
          <a:p>
            <a:pPr lvl="1"/>
            <a:r>
              <a:rPr lang="en-US" dirty="0">
                <a:latin typeface="Univers Condensed Light" panose="020B0306020202040204" pitchFamily="34" charset="0"/>
              </a:rPr>
              <a:t>Right to deny data sharing</a:t>
            </a:r>
          </a:p>
          <a:p>
            <a:pPr lvl="1"/>
            <a:r>
              <a:rPr lang="en-US" dirty="0">
                <a:latin typeface="Univers Condensed Light" panose="020B0306020202040204" pitchFamily="34" charset="0"/>
              </a:rPr>
              <a:t>Right to report errors/issues and have rapid resolution</a:t>
            </a:r>
          </a:p>
          <a:p>
            <a:pPr lvl="1"/>
            <a:r>
              <a:rPr lang="en-US" dirty="0">
                <a:latin typeface="Univers Condensed Light" panose="020B0306020202040204" pitchFamily="34" charset="0"/>
              </a:rPr>
              <a:t>Right to sue if harmed (including having your work used to produce output or train the system)</a:t>
            </a:r>
          </a:p>
          <a:p>
            <a:pPr lvl="1"/>
            <a:r>
              <a:rPr lang="en-US" dirty="0">
                <a:latin typeface="Univers Condensed Light" panose="020B0306020202040204" pitchFamily="34" charset="0"/>
              </a:rPr>
              <a:t>What you upload is yours, not theirs/ownership</a:t>
            </a:r>
          </a:p>
          <a:p>
            <a:pPr lvl="1"/>
            <a:r>
              <a:rPr lang="en-US" dirty="0">
                <a:latin typeface="Univers Condensed Light" panose="020B0306020202040204" pitchFamily="34" charset="0"/>
              </a:rPr>
              <a:t>What should these look like for a public university? Professors? Advisors? Students? </a:t>
            </a:r>
          </a:p>
        </p:txBody>
      </p:sp>
    </p:spTree>
    <p:extLst>
      <p:ext uri="{BB962C8B-B14F-4D97-AF65-F5344CB8AC3E}">
        <p14:creationId xmlns:p14="http://schemas.microsoft.com/office/powerpoint/2010/main" val="729609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noFill/>
        </p:spPr>
        <p:txBody>
          <a:bodyPr/>
          <a:lstStyle/>
          <a:p>
            <a:r>
              <a:rPr lang="en-US" i="1" dirty="0">
                <a:latin typeface="Walbaum Display Light" panose="02070303090703020303" pitchFamily="18" charset="0"/>
              </a:rPr>
              <a:t>Resources</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noFill/>
        </p:spPr>
        <p:txBody>
          <a:bodyPr vert="horz" lIns="91440" tIns="45720" rIns="91440" bIns="45720" rtlCol="0" anchor="t">
            <a:normAutofit/>
          </a:bodyPr>
          <a:lstStyle/>
          <a:p>
            <a:r>
              <a:rPr lang="en-US" dirty="0">
                <a:latin typeface="Univers Condensed Light" panose="020B0306020202040204" pitchFamily="34" charset="0"/>
              </a:rPr>
              <a:t>4</a:t>
            </a:r>
            <a:r>
              <a:rPr lang="en-US" baseline="30000" dirty="0">
                <a:latin typeface="Univers Condensed Light" panose="020B0306020202040204" pitchFamily="34" charset="0"/>
              </a:rPr>
              <a:t>th</a:t>
            </a:r>
            <a:r>
              <a:rPr lang="en-US" dirty="0">
                <a:latin typeface="Univers Condensed Light" panose="020B0306020202040204" pitchFamily="34" charset="0"/>
              </a:rPr>
              <a:t> Amendment and surveillance, The Fourth Amendment in the Digital Age Laura Hecht –</a:t>
            </a:r>
            <a:r>
              <a:rPr lang="en-US" dirty="0" err="1">
                <a:latin typeface="Univers Condensed Light" panose="020B0306020202040204" pitchFamily="34" charset="0"/>
              </a:rPr>
              <a:t>Felella</a:t>
            </a:r>
            <a:endParaRPr lang="en-US" dirty="0">
              <a:latin typeface="Univers Condensed Light" panose="020B0306020202040204" pitchFamily="34" charset="0"/>
            </a:endParaRPr>
          </a:p>
          <a:p>
            <a:endParaRPr lang="en-US" dirty="0">
              <a:latin typeface="Univers Condensed Light" panose="020B0306020202040204" pitchFamily="34" charset="0"/>
            </a:endParaRPr>
          </a:p>
          <a:p>
            <a:r>
              <a:rPr lang="en-US" dirty="0">
                <a:latin typeface="Univers Condensed Light" panose="020B0306020202040204" pitchFamily="34" charset="0"/>
              </a:rPr>
              <a:t>Orrick, AI tracker, https://ai-law-center.orrick.com/illinois/</a:t>
            </a:r>
          </a:p>
          <a:p>
            <a:endParaRPr lang="en-US" dirty="0">
              <a:latin typeface="Univers Condensed Light" panose="020B0306020202040204" pitchFamily="34" charset="0"/>
            </a:endParaRPr>
          </a:p>
          <a:p>
            <a:r>
              <a:rPr lang="en-US" dirty="0">
                <a:latin typeface="Univers Condensed Light" panose="020B0306020202040204" pitchFamily="34" charset="0"/>
              </a:rPr>
              <a:t>The biggest data breach fines, penalties, and settlements so far, Jan 8, 2025  Michael Hill and Shweta Sharma</a:t>
            </a:r>
          </a:p>
          <a:p>
            <a:endParaRPr lang="en-US" dirty="0">
              <a:latin typeface="Univers Condensed Light" panose="020B0306020202040204" pitchFamily="34" charset="0"/>
            </a:endParaRPr>
          </a:p>
          <a:p>
            <a:r>
              <a:rPr lang="en-US" dirty="0">
                <a:latin typeface="Univers Condensed Light" panose="020B0306020202040204" pitchFamily="34" charset="0"/>
              </a:rPr>
              <a:t>ABA. Standards for the Provision of Civil Legal Aid, Standing Committee on Legal Aid and Indigent Defense, 4.10 Effective Use of Technology</a:t>
            </a:r>
          </a:p>
          <a:p>
            <a:endParaRPr lang="en-US" dirty="0">
              <a:latin typeface="Univers Condensed Light" panose="020B0306020202040204" pitchFamily="34" charset="0"/>
            </a:endParaRPr>
          </a:p>
        </p:txBody>
      </p:sp>
      <p:pic>
        <p:nvPicPr>
          <p:cNvPr id="20" name="Picture Placeholder 19" descr="City lights at night">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2" b="52"/>
          <a:stretch/>
        </p:blipFill>
        <p:spPr/>
      </p:pic>
    </p:spTree>
    <p:extLst>
      <p:ext uri="{BB962C8B-B14F-4D97-AF65-F5344CB8AC3E}">
        <p14:creationId xmlns:p14="http://schemas.microsoft.com/office/powerpoint/2010/main" val="27372412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mputer circuit&#10;&#10;AI-generated content may be incorrect.">
            <a:extLst>
              <a:ext uri="{FF2B5EF4-FFF2-40B4-BE49-F238E27FC236}">
                <a16:creationId xmlns:a16="http://schemas.microsoft.com/office/drawing/2014/main" id="{67A56109-8789-412B-D78A-749CADA47785}"/>
              </a:ext>
            </a:extLst>
          </p:cNvPr>
          <p:cNvPicPr>
            <a:picLocks noChangeAspect="1"/>
          </p:cNvPicPr>
          <p:nvPr/>
        </p:nvPicPr>
        <p:blipFill>
          <a:blip r:embed="rId3"/>
          <a:stretch>
            <a:fillRect/>
          </a:stretch>
        </p:blipFill>
        <p:spPr>
          <a:xfrm>
            <a:off x="0" y="0"/>
            <a:ext cx="2440347" cy="6858000"/>
          </a:xfrm>
          <a:prstGeom prst="rect">
            <a:avLst/>
          </a:prstGeom>
        </p:spPr>
      </p:pic>
      <p:sp>
        <p:nvSpPr>
          <p:cNvPr id="2" name="Title 1">
            <a:extLst>
              <a:ext uri="{FF2B5EF4-FFF2-40B4-BE49-F238E27FC236}">
                <a16:creationId xmlns:a16="http://schemas.microsoft.com/office/drawing/2014/main" id="{721C997A-E790-3F0B-133B-814516702A5D}"/>
              </a:ext>
            </a:extLst>
          </p:cNvPr>
          <p:cNvSpPr>
            <a:spLocks noGrp="1"/>
          </p:cNvSpPr>
          <p:nvPr>
            <p:ph type="ctrTitle"/>
          </p:nvPr>
        </p:nvSpPr>
        <p:spPr>
          <a:xfrm>
            <a:off x="2046647" y="949325"/>
            <a:ext cx="9144000" cy="2387600"/>
          </a:xfrm>
        </p:spPr>
        <p:txBody>
          <a:bodyPr>
            <a:normAutofit/>
          </a:bodyPr>
          <a:lstStyle/>
          <a:p>
            <a:pPr algn="l"/>
            <a:r>
              <a:rPr lang="en-US" sz="4800" cap="none" dirty="0">
                <a:latin typeface="Tw Cen MT" panose="020B0602020104020603" pitchFamily="34" charset="77"/>
              </a:rPr>
              <a:t>GENERATIVE AI: CLIMATE IMPACTS</a:t>
            </a:r>
          </a:p>
        </p:txBody>
      </p:sp>
      <p:sp>
        <p:nvSpPr>
          <p:cNvPr id="3" name="Subtitle 2">
            <a:extLst>
              <a:ext uri="{FF2B5EF4-FFF2-40B4-BE49-F238E27FC236}">
                <a16:creationId xmlns:a16="http://schemas.microsoft.com/office/drawing/2014/main" id="{1C5A9D61-1BC4-DE81-28C8-148D0E36D535}"/>
              </a:ext>
            </a:extLst>
          </p:cNvPr>
          <p:cNvSpPr>
            <a:spLocks noGrp="1"/>
          </p:cNvSpPr>
          <p:nvPr>
            <p:ph type="subTitle" idx="1"/>
          </p:nvPr>
        </p:nvSpPr>
        <p:spPr>
          <a:xfrm>
            <a:off x="2046647" y="3429000"/>
            <a:ext cx="9144000" cy="1655762"/>
          </a:xfrm>
        </p:spPr>
        <p:txBody>
          <a:bodyPr>
            <a:normAutofit/>
          </a:bodyPr>
          <a:lstStyle/>
          <a:p>
            <a:pPr algn="l"/>
            <a:r>
              <a:rPr lang="en-US" sz="2000" dirty="0">
                <a:solidFill>
                  <a:schemeClr val="accent1"/>
                </a:solidFill>
                <a:latin typeface="Tw Cen MT" panose="020B0602020104020603" pitchFamily="34" charset="77"/>
              </a:rPr>
              <a:t>XI WANG, MS, PHD</a:t>
            </a:r>
          </a:p>
          <a:p>
            <a:pPr algn="l"/>
            <a:r>
              <a:rPr lang="en-US" sz="2000" cap="none" dirty="0">
                <a:solidFill>
                  <a:schemeClr val="accent1"/>
                </a:solidFill>
                <a:latin typeface="Tw Cen MT" panose="020B0602020104020603" pitchFamily="34" charset="77"/>
              </a:rPr>
              <a:t>Department of Environmental Studies</a:t>
            </a:r>
            <a:br>
              <a:rPr lang="en-US" sz="2000" cap="none" dirty="0">
                <a:solidFill>
                  <a:schemeClr val="accent1"/>
                </a:solidFill>
                <a:latin typeface="Tw Cen MT" panose="020B0602020104020603" pitchFamily="34" charset="77"/>
              </a:rPr>
            </a:br>
            <a:r>
              <a:rPr lang="en-US" sz="2000" cap="none" dirty="0">
                <a:solidFill>
                  <a:schemeClr val="accent1"/>
                </a:solidFill>
                <a:latin typeface="Tw Cen MT" panose="020B0602020104020603" pitchFamily="34" charset="77"/>
              </a:rPr>
              <a:t>Institute for Energy Studies</a:t>
            </a:r>
          </a:p>
        </p:txBody>
      </p:sp>
    </p:spTree>
    <p:extLst>
      <p:ext uri="{BB962C8B-B14F-4D97-AF65-F5344CB8AC3E}">
        <p14:creationId xmlns:p14="http://schemas.microsoft.com/office/powerpoint/2010/main" val="2288129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A18F3-A890-A059-A0D2-E1E1A1A04F3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238C723-9CFA-CB57-57DD-5700A61E6589}"/>
              </a:ext>
            </a:extLst>
          </p:cNvPr>
          <p:cNvGrpSpPr/>
          <p:nvPr/>
        </p:nvGrpSpPr>
        <p:grpSpPr>
          <a:xfrm>
            <a:off x="0" y="0"/>
            <a:ext cx="12190723" cy="6858000"/>
            <a:chOff x="0" y="0"/>
            <a:chExt cx="12190723" cy="6858000"/>
          </a:xfrm>
        </p:grpSpPr>
        <p:pic>
          <p:nvPicPr>
            <p:cNvPr id="5" name="Picture 4" descr="A blue line with white background&#10;&#10;AI-generated content may be incorrect.">
              <a:extLst>
                <a:ext uri="{FF2B5EF4-FFF2-40B4-BE49-F238E27FC236}">
                  <a16:creationId xmlns:a16="http://schemas.microsoft.com/office/drawing/2014/main" id="{F4B406FB-73C7-30BB-CF49-17124E0DBD56}"/>
                </a:ext>
              </a:extLst>
            </p:cNvPr>
            <p:cNvPicPr>
              <a:picLocks noChangeAspect="1"/>
            </p:cNvPicPr>
            <p:nvPr/>
          </p:nvPicPr>
          <p:blipFill>
            <a:blip r:embed="rId3"/>
            <a:stretch>
              <a:fillRect/>
            </a:stretch>
          </p:blipFill>
          <p:spPr>
            <a:xfrm>
              <a:off x="0" y="0"/>
              <a:ext cx="1361607" cy="6858000"/>
            </a:xfrm>
            <a:prstGeom prst="rect">
              <a:avLst/>
            </a:prstGeom>
          </p:spPr>
        </p:pic>
        <p:pic>
          <p:nvPicPr>
            <p:cNvPr id="8" name="Picture 7" descr="A white rectangular object with a black border&#10;&#10;AI-generated content may be incorrect.">
              <a:extLst>
                <a:ext uri="{FF2B5EF4-FFF2-40B4-BE49-F238E27FC236}">
                  <a16:creationId xmlns:a16="http://schemas.microsoft.com/office/drawing/2014/main" id="{FD94801B-5D15-7DF2-4CFD-9173955003CD}"/>
                </a:ext>
              </a:extLst>
            </p:cNvPr>
            <p:cNvPicPr>
              <a:picLocks noChangeAspect="1"/>
            </p:cNvPicPr>
            <p:nvPr/>
          </p:nvPicPr>
          <p:blipFill>
            <a:blip r:embed="rId4"/>
            <a:stretch>
              <a:fillRect/>
            </a:stretch>
          </p:blipFill>
          <p:spPr>
            <a:xfrm>
              <a:off x="11126982" y="0"/>
              <a:ext cx="1063741" cy="6858000"/>
            </a:xfrm>
            <a:prstGeom prst="rect">
              <a:avLst/>
            </a:prstGeom>
          </p:spPr>
        </p:pic>
      </p:grpSp>
      <p:sp>
        <p:nvSpPr>
          <p:cNvPr id="2" name="Title 1">
            <a:extLst>
              <a:ext uri="{FF2B5EF4-FFF2-40B4-BE49-F238E27FC236}">
                <a16:creationId xmlns:a16="http://schemas.microsoft.com/office/drawing/2014/main" id="{406BA216-D725-7729-470E-EDE45AB0C8A2}"/>
              </a:ext>
            </a:extLst>
          </p:cNvPr>
          <p:cNvSpPr>
            <a:spLocks noGrp="1"/>
          </p:cNvSpPr>
          <p:nvPr>
            <p:ph type="title"/>
          </p:nvPr>
        </p:nvSpPr>
        <p:spPr>
          <a:xfrm>
            <a:off x="1309206" y="559513"/>
            <a:ext cx="10515600" cy="1325563"/>
          </a:xfrm>
        </p:spPr>
        <p:txBody>
          <a:bodyPr>
            <a:normAutofit/>
          </a:bodyPr>
          <a:lstStyle/>
          <a:p>
            <a:r>
              <a:rPr lang="en-US" sz="3600" cap="none" dirty="0">
                <a:latin typeface="Tw Cen MT" panose="020B0602020104020603" pitchFamily="34" charset="77"/>
              </a:rPr>
              <a:t>Capital-intensive Investments &amp; The Momentum Of Energy Infrastructures</a:t>
            </a:r>
          </a:p>
        </p:txBody>
      </p:sp>
      <p:sp>
        <p:nvSpPr>
          <p:cNvPr id="4" name="Slide Number Placeholder 3">
            <a:extLst>
              <a:ext uri="{FF2B5EF4-FFF2-40B4-BE49-F238E27FC236}">
                <a16:creationId xmlns:a16="http://schemas.microsoft.com/office/drawing/2014/main" id="{B245B4B6-1750-4711-CE48-E3794E8EF70F}"/>
              </a:ext>
            </a:extLst>
          </p:cNvPr>
          <p:cNvSpPr>
            <a:spLocks noGrp="1"/>
          </p:cNvSpPr>
          <p:nvPr>
            <p:ph type="sldNum" sz="quarter" idx="12"/>
          </p:nvPr>
        </p:nvSpPr>
        <p:spPr>
          <a:xfrm>
            <a:off x="11053717" y="6394216"/>
            <a:ext cx="771089" cy="365125"/>
          </a:xfrm>
        </p:spPr>
        <p:txBody>
          <a:bodyPr/>
          <a:lstStyle/>
          <a:p>
            <a:fld id="{8A7A6979-0714-4377-B894-6BE4C2D6E202}" type="slidenum">
              <a:rPr lang="en-US" smtClean="0"/>
              <a:pPr/>
              <a:t>68</a:t>
            </a:fld>
            <a:endParaRPr lang="en-US" dirty="0"/>
          </a:p>
        </p:txBody>
      </p:sp>
      <p:sp>
        <p:nvSpPr>
          <p:cNvPr id="9" name="Rectangle 8">
            <a:extLst>
              <a:ext uri="{FF2B5EF4-FFF2-40B4-BE49-F238E27FC236}">
                <a16:creationId xmlns:a16="http://schemas.microsoft.com/office/drawing/2014/main" id="{3CA5EC83-6960-D840-2F2B-6B078F671EAF}"/>
              </a:ext>
            </a:extLst>
          </p:cNvPr>
          <p:cNvSpPr/>
          <p:nvPr/>
        </p:nvSpPr>
        <p:spPr>
          <a:xfrm>
            <a:off x="1600199" y="6579108"/>
            <a:ext cx="9082145" cy="246221"/>
          </a:xfrm>
          <a:prstGeom prst="rect">
            <a:avLst/>
          </a:prstGeom>
        </p:spPr>
        <p:txBody>
          <a:bodyPr wrap="square">
            <a:spAutoFit/>
          </a:bodyPr>
          <a:lstStyle/>
          <a:p>
            <a:r>
              <a:rPr lang="en-US" sz="1000" i="1" dirty="0">
                <a:latin typeface="Tw Cen MT" panose="020B0602020104020603" pitchFamily="34" charset="77"/>
              </a:rPr>
              <a:t>Photo: Xi  Wang</a:t>
            </a:r>
          </a:p>
        </p:txBody>
      </p:sp>
      <p:pic>
        <p:nvPicPr>
          <p:cNvPr id="6" name="Picture 5">
            <a:extLst>
              <a:ext uri="{FF2B5EF4-FFF2-40B4-BE49-F238E27FC236}">
                <a16:creationId xmlns:a16="http://schemas.microsoft.com/office/drawing/2014/main" id="{F5CCFA61-B979-C956-8761-F517C651F622}"/>
              </a:ext>
            </a:extLst>
          </p:cNvPr>
          <p:cNvPicPr>
            <a:picLocks noChangeAspect="1"/>
          </p:cNvPicPr>
          <p:nvPr/>
        </p:nvPicPr>
        <p:blipFill>
          <a:blip r:embed="rId5"/>
          <a:stretch>
            <a:fillRect/>
          </a:stretch>
        </p:blipFill>
        <p:spPr>
          <a:xfrm>
            <a:off x="2834743" y="2096779"/>
            <a:ext cx="5615907" cy="4058924"/>
          </a:xfrm>
          <a:prstGeom prst="rect">
            <a:avLst/>
          </a:prstGeom>
          <a:ln w="12700">
            <a:solidFill>
              <a:schemeClr val="bg1"/>
            </a:solidFill>
          </a:ln>
        </p:spPr>
      </p:pic>
      <p:sp>
        <p:nvSpPr>
          <p:cNvPr id="11" name="Content Placeholder 2">
            <a:extLst>
              <a:ext uri="{FF2B5EF4-FFF2-40B4-BE49-F238E27FC236}">
                <a16:creationId xmlns:a16="http://schemas.microsoft.com/office/drawing/2014/main" id="{F93370CA-4E92-C2EB-511D-DD38B0EC2E65}"/>
              </a:ext>
            </a:extLst>
          </p:cNvPr>
          <p:cNvSpPr txBox="1">
            <a:spLocks/>
          </p:cNvSpPr>
          <p:nvPr/>
        </p:nvSpPr>
        <p:spPr>
          <a:xfrm>
            <a:off x="2834743" y="6184843"/>
            <a:ext cx="5615907" cy="3651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1700" dirty="0">
                <a:latin typeface="Tw Cen MT" panose="020B0602020104020603" pitchFamily="34" charset="77"/>
              </a:rPr>
              <a:t>Construction of a coal power plant</a:t>
            </a:r>
          </a:p>
        </p:txBody>
      </p:sp>
    </p:spTree>
    <p:extLst>
      <p:ext uri="{BB962C8B-B14F-4D97-AF65-F5344CB8AC3E}">
        <p14:creationId xmlns:p14="http://schemas.microsoft.com/office/powerpoint/2010/main" val="552940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1E7E1D-6195-C266-67B7-0DB61848E8CB}"/>
              </a:ext>
            </a:extLst>
          </p:cNvPr>
          <p:cNvGrpSpPr/>
          <p:nvPr/>
        </p:nvGrpSpPr>
        <p:grpSpPr>
          <a:xfrm>
            <a:off x="0" y="0"/>
            <a:ext cx="12190723" cy="6858000"/>
            <a:chOff x="0" y="0"/>
            <a:chExt cx="12190723" cy="6858000"/>
          </a:xfrm>
        </p:grpSpPr>
        <p:pic>
          <p:nvPicPr>
            <p:cNvPr id="6" name="Picture 5" descr="A blue line with white background&#10;&#10;AI-generated content may be incorrect.">
              <a:extLst>
                <a:ext uri="{FF2B5EF4-FFF2-40B4-BE49-F238E27FC236}">
                  <a16:creationId xmlns:a16="http://schemas.microsoft.com/office/drawing/2014/main" id="{8569E988-E7A3-6FD2-6C6B-E4E7F1D1FE10}"/>
                </a:ext>
              </a:extLst>
            </p:cNvPr>
            <p:cNvPicPr>
              <a:picLocks noChangeAspect="1"/>
            </p:cNvPicPr>
            <p:nvPr/>
          </p:nvPicPr>
          <p:blipFill>
            <a:blip r:embed="rId3"/>
            <a:stretch>
              <a:fillRect/>
            </a:stretch>
          </p:blipFill>
          <p:spPr>
            <a:xfrm>
              <a:off x="0" y="0"/>
              <a:ext cx="1361607" cy="6858000"/>
            </a:xfrm>
            <a:prstGeom prst="rect">
              <a:avLst/>
            </a:prstGeom>
          </p:spPr>
        </p:pic>
        <p:pic>
          <p:nvPicPr>
            <p:cNvPr id="7" name="Picture 6" descr="A white rectangular object with a black border&#10;&#10;AI-generated content may be incorrect.">
              <a:extLst>
                <a:ext uri="{FF2B5EF4-FFF2-40B4-BE49-F238E27FC236}">
                  <a16:creationId xmlns:a16="http://schemas.microsoft.com/office/drawing/2014/main" id="{835DF1EB-7C71-CD47-C35C-880EAA17D33C}"/>
                </a:ext>
              </a:extLst>
            </p:cNvPr>
            <p:cNvPicPr>
              <a:picLocks noChangeAspect="1"/>
            </p:cNvPicPr>
            <p:nvPr/>
          </p:nvPicPr>
          <p:blipFill>
            <a:blip r:embed="rId4"/>
            <a:stretch>
              <a:fillRect/>
            </a:stretch>
          </p:blipFill>
          <p:spPr>
            <a:xfrm>
              <a:off x="11126982" y="0"/>
              <a:ext cx="1063741" cy="6858000"/>
            </a:xfrm>
            <a:prstGeom prst="rect">
              <a:avLst/>
            </a:prstGeom>
          </p:spPr>
        </p:pic>
      </p:grpSp>
      <p:sp>
        <p:nvSpPr>
          <p:cNvPr id="2" name="Title 1">
            <a:extLst>
              <a:ext uri="{FF2B5EF4-FFF2-40B4-BE49-F238E27FC236}">
                <a16:creationId xmlns:a16="http://schemas.microsoft.com/office/drawing/2014/main" id="{0672E4DB-5B6A-9A4F-A287-5D3381D7878B}"/>
              </a:ext>
            </a:extLst>
          </p:cNvPr>
          <p:cNvSpPr>
            <a:spLocks noGrp="1"/>
          </p:cNvSpPr>
          <p:nvPr>
            <p:ph type="title"/>
          </p:nvPr>
        </p:nvSpPr>
        <p:spPr>
          <a:xfrm>
            <a:off x="1434872" y="535222"/>
            <a:ext cx="9905998" cy="1478570"/>
          </a:xfrm>
        </p:spPr>
        <p:txBody>
          <a:bodyPr>
            <a:normAutofit/>
          </a:bodyPr>
          <a:lstStyle/>
          <a:p>
            <a:r>
              <a:rPr lang="en-US" sz="3600" cap="none" dirty="0">
                <a:latin typeface="Tw Cen MT" panose="020B0602020104020603" pitchFamily="34" charset="77"/>
              </a:rPr>
              <a:t>Global Committed Emissions Of Fossil Fuel-fired Power Plants, 1950-2070</a:t>
            </a:r>
          </a:p>
        </p:txBody>
      </p:sp>
      <p:sp>
        <p:nvSpPr>
          <p:cNvPr id="8" name="Rectangle 7">
            <a:extLst>
              <a:ext uri="{FF2B5EF4-FFF2-40B4-BE49-F238E27FC236}">
                <a16:creationId xmlns:a16="http://schemas.microsoft.com/office/drawing/2014/main" id="{7EC36B50-42A9-7940-A30B-01EF7AC4A9A5}"/>
              </a:ext>
            </a:extLst>
          </p:cNvPr>
          <p:cNvSpPr/>
          <p:nvPr/>
        </p:nvSpPr>
        <p:spPr>
          <a:xfrm>
            <a:off x="1600199" y="6579108"/>
            <a:ext cx="9082145" cy="246221"/>
          </a:xfrm>
          <a:prstGeom prst="rect">
            <a:avLst/>
          </a:prstGeom>
        </p:spPr>
        <p:txBody>
          <a:bodyPr wrap="square">
            <a:spAutoFit/>
          </a:bodyPr>
          <a:lstStyle/>
          <a:p>
            <a:r>
              <a:rPr lang="en-US" sz="1000" i="1" dirty="0">
                <a:latin typeface="AdvOT5ab35698.I"/>
              </a:rPr>
              <a:t>Source</a:t>
            </a:r>
            <a:r>
              <a:rPr lang="en-US" sz="1000" i="1" dirty="0">
                <a:latin typeface="AdvOTebc12092"/>
              </a:rPr>
              <a:t>: Davis &amp; Socolow, 2014, Commitment Accounting of CO2 Emissions </a:t>
            </a:r>
            <a:endParaRPr lang="en-US" sz="1000" i="1" dirty="0"/>
          </a:p>
        </p:txBody>
      </p:sp>
      <p:sp>
        <p:nvSpPr>
          <p:cNvPr id="16" name="Slide Number Placeholder 3">
            <a:extLst>
              <a:ext uri="{FF2B5EF4-FFF2-40B4-BE49-F238E27FC236}">
                <a16:creationId xmlns:a16="http://schemas.microsoft.com/office/drawing/2014/main" id="{672F5170-1FFC-5098-E56F-C93DC3CD415E}"/>
              </a:ext>
            </a:extLst>
          </p:cNvPr>
          <p:cNvSpPr>
            <a:spLocks noGrp="1"/>
          </p:cNvSpPr>
          <p:nvPr>
            <p:ph type="sldNum" sz="quarter" idx="12"/>
          </p:nvPr>
        </p:nvSpPr>
        <p:spPr>
          <a:xfrm>
            <a:off x="11053717" y="6394216"/>
            <a:ext cx="771089" cy="365125"/>
          </a:xfrm>
        </p:spPr>
        <p:txBody>
          <a:bodyPr/>
          <a:lstStyle/>
          <a:p>
            <a:fld id="{8A7A6979-0714-4377-B894-6BE4C2D6E202}" type="slidenum">
              <a:rPr lang="en-US" smtClean="0"/>
              <a:pPr/>
              <a:t>69</a:t>
            </a:fld>
            <a:endParaRPr lang="en-US" dirty="0"/>
          </a:p>
        </p:txBody>
      </p:sp>
      <p:sp>
        <p:nvSpPr>
          <p:cNvPr id="3" name="Content Placeholder 2">
            <a:extLst>
              <a:ext uri="{FF2B5EF4-FFF2-40B4-BE49-F238E27FC236}">
                <a16:creationId xmlns:a16="http://schemas.microsoft.com/office/drawing/2014/main" id="{E4F743C4-2583-683E-E843-E6F39518DF52}"/>
              </a:ext>
            </a:extLst>
          </p:cNvPr>
          <p:cNvSpPr>
            <a:spLocks noGrp="1"/>
          </p:cNvSpPr>
          <p:nvPr>
            <p:ph idx="1"/>
          </p:nvPr>
        </p:nvSpPr>
        <p:spPr>
          <a:xfrm>
            <a:off x="1600199" y="5914929"/>
            <a:ext cx="9447212" cy="783869"/>
          </a:xfrm>
        </p:spPr>
        <p:txBody>
          <a:bodyPr>
            <a:normAutofit/>
          </a:bodyPr>
          <a:lstStyle/>
          <a:p>
            <a:pPr marL="0" indent="0" algn="ctr">
              <a:buNone/>
            </a:pPr>
            <a:r>
              <a:rPr lang="en-US" sz="1700" b="1" dirty="0">
                <a:latin typeface="Tw Cen MT" panose="020B0602020104020603" pitchFamily="34" charset="77"/>
              </a:rPr>
              <a:t>L: </a:t>
            </a:r>
            <a:r>
              <a:rPr lang="en-US" sz="1700" dirty="0">
                <a:latin typeface="Tw Cen MT" panose="020B0602020104020603" pitchFamily="34" charset="77"/>
              </a:rPr>
              <a:t>Global Committed Emissions of Fossil Power Plants, 1950-2014</a:t>
            </a:r>
            <a:br>
              <a:rPr lang="en-US" sz="1700" dirty="0">
                <a:latin typeface="Tw Cen MT" panose="020B0602020104020603" pitchFamily="34" charset="77"/>
              </a:rPr>
            </a:br>
            <a:r>
              <a:rPr lang="en-US" sz="1700" b="1" dirty="0">
                <a:latin typeface="Tw Cen MT" panose="020B0602020104020603" pitchFamily="34" charset="77"/>
              </a:rPr>
              <a:t>R: </a:t>
            </a:r>
            <a:r>
              <a:rPr lang="en-US" sz="1700" dirty="0">
                <a:latin typeface="Tw Cen MT" panose="020B0602020104020603" pitchFamily="34" charset="77"/>
              </a:rPr>
              <a:t>Global Committed Emissions Projected to 2070, dependent on the length of power plant lifetimes </a:t>
            </a:r>
          </a:p>
        </p:txBody>
      </p:sp>
      <p:pic>
        <p:nvPicPr>
          <p:cNvPr id="4" name="Picture 3">
            <a:extLst>
              <a:ext uri="{FF2B5EF4-FFF2-40B4-BE49-F238E27FC236}">
                <a16:creationId xmlns:a16="http://schemas.microsoft.com/office/drawing/2014/main" id="{2538F46A-1FB1-8366-C43C-3DFE73F71A07}"/>
              </a:ext>
            </a:extLst>
          </p:cNvPr>
          <p:cNvPicPr>
            <a:picLocks noChangeAspect="1"/>
          </p:cNvPicPr>
          <p:nvPr/>
        </p:nvPicPr>
        <p:blipFill>
          <a:blip r:embed="rId5"/>
          <a:stretch>
            <a:fillRect/>
          </a:stretch>
        </p:blipFill>
        <p:spPr>
          <a:xfrm>
            <a:off x="2319096" y="1938686"/>
            <a:ext cx="7550631" cy="3976243"/>
          </a:xfrm>
          <a:prstGeom prst="rect">
            <a:avLst/>
          </a:prstGeom>
          <a:ln>
            <a:solidFill>
              <a:schemeClr val="bg1"/>
            </a:solidFill>
          </a:ln>
        </p:spPr>
      </p:pic>
    </p:spTree>
    <p:extLst>
      <p:ext uri="{BB962C8B-B14F-4D97-AF65-F5344CB8AC3E}">
        <p14:creationId xmlns:p14="http://schemas.microsoft.com/office/powerpoint/2010/main" val="4140410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43226"/>
            <a:ext cx="4998846" cy="4277895"/>
            <a:chOff x="1044902" y="324430"/>
            <a:chExt cx="2522855" cy="2159000"/>
          </a:xfrm>
        </p:grpSpPr>
        <p:sp>
          <p:nvSpPr>
            <p:cNvPr id="3" name="object 3"/>
            <p:cNvSpPr/>
            <p:nvPr/>
          </p:nvSpPr>
          <p:spPr>
            <a:xfrm>
              <a:off x="1046025" y="325553"/>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25553"/>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2933023" y="510884"/>
              <a:ext cx="634615" cy="112321"/>
            </a:xfrm>
            <a:prstGeom prst="rect">
              <a:avLst/>
            </a:prstGeom>
          </p:spPr>
        </p:pic>
      </p:grpSp>
      <p:sp>
        <p:nvSpPr>
          <p:cNvPr id="6" name="object 6"/>
          <p:cNvSpPr txBox="1"/>
          <p:nvPr/>
        </p:nvSpPr>
        <p:spPr>
          <a:xfrm>
            <a:off x="2765913" y="5343217"/>
            <a:ext cx="3491517" cy="207138"/>
          </a:xfrm>
          <a:prstGeom prst="rect">
            <a:avLst/>
          </a:prstGeom>
        </p:spPr>
        <p:txBody>
          <a:bodyPr vert="horz" wrap="square" lIns="0" tIns="23906" rIns="0" bIns="0" rtlCol="0">
            <a:spAutoFit/>
          </a:bodyPr>
          <a:lstStyle/>
          <a:p>
            <a:pPr marL="25164">
              <a:spcBef>
                <a:spcPts val="188"/>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p:txBody>
      </p:sp>
    </p:spTree>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1ABF-A077-D204-6BC1-D0B6B753D1E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038FB8A-EAAB-AE72-CFFE-2E80C2EF7B13}"/>
              </a:ext>
            </a:extLst>
          </p:cNvPr>
          <p:cNvGrpSpPr/>
          <p:nvPr/>
        </p:nvGrpSpPr>
        <p:grpSpPr>
          <a:xfrm>
            <a:off x="0" y="0"/>
            <a:ext cx="12190723" cy="6858000"/>
            <a:chOff x="0" y="0"/>
            <a:chExt cx="12190723" cy="6858000"/>
          </a:xfrm>
        </p:grpSpPr>
        <p:pic>
          <p:nvPicPr>
            <p:cNvPr id="4" name="Picture 3" descr="A blue line with white background&#10;&#10;AI-generated content may be incorrect.">
              <a:extLst>
                <a:ext uri="{FF2B5EF4-FFF2-40B4-BE49-F238E27FC236}">
                  <a16:creationId xmlns:a16="http://schemas.microsoft.com/office/drawing/2014/main" id="{245C8F7E-9D3C-8C37-F39C-2395720759A3}"/>
                </a:ext>
              </a:extLst>
            </p:cNvPr>
            <p:cNvPicPr>
              <a:picLocks noChangeAspect="1"/>
            </p:cNvPicPr>
            <p:nvPr/>
          </p:nvPicPr>
          <p:blipFill>
            <a:blip r:embed="rId3"/>
            <a:stretch>
              <a:fillRect/>
            </a:stretch>
          </p:blipFill>
          <p:spPr>
            <a:xfrm>
              <a:off x="0" y="0"/>
              <a:ext cx="1361607" cy="6858000"/>
            </a:xfrm>
            <a:prstGeom prst="rect">
              <a:avLst/>
            </a:prstGeom>
          </p:spPr>
        </p:pic>
        <p:pic>
          <p:nvPicPr>
            <p:cNvPr id="5" name="Picture 4" descr="A white rectangular object with a black border&#10;&#10;AI-generated content may be incorrect.">
              <a:extLst>
                <a:ext uri="{FF2B5EF4-FFF2-40B4-BE49-F238E27FC236}">
                  <a16:creationId xmlns:a16="http://schemas.microsoft.com/office/drawing/2014/main" id="{D1A5423D-5B2B-E904-66EA-86C3D124D5DF}"/>
                </a:ext>
              </a:extLst>
            </p:cNvPr>
            <p:cNvPicPr>
              <a:picLocks noChangeAspect="1"/>
            </p:cNvPicPr>
            <p:nvPr/>
          </p:nvPicPr>
          <p:blipFill>
            <a:blip r:embed="rId4"/>
            <a:stretch>
              <a:fillRect/>
            </a:stretch>
          </p:blipFill>
          <p:spPr>
            <a:xfrm>
              <a:off x="11126982" y="0"/>
              <a:ext cx="1063741" cy="6858000"/>
            </a:xfrm>
            <a:prstGeom prst="rect">
              <a:avLst/>
            </a:prstGeom>
          </p:spPr>
        </p:pic>
      </p:grpSp>
      <p:sp>
        <p:nvSpPr>
          <p:cNvPr id="2" name="Title 1">
            <a:extLst>
              <a:ext uri="{FF2B5EF4-FFF2-40B4-BE49-F238E27FC236}">
                <a16:creationId xmlns:a16="http://schemas.microsoft.com/office/drawing/2014/main" id="{B13B25B0-81FE-DAF3-BE0F-1A4FEE6158A1}"/>
              </a:ext>
            </a:extLst>
          </p:cNvPr>
          <p:cNvSpPr>
            <a:spLocks noGrp="1"/>
          </p:cNvSpPr>
          <p:nvPr>
            <p:ph type="title"/>
          </p:nvPr>
        </p:nvSpPr>
        <p:spPr>
          <a:xfrm>
            <a:off x="1434872" y="668834"/>
            <a:ext cx="10515600" cy="1325563"/>
          </a:xfrm>
        </p:spPr>
        <p:txBody>
          <a:bodyPr>
            <a:noAutofit/>
          </a:bodyPr>
          <a:lstStyle/>
          <a:p>
            <a:r>
              <a:rPr lang="en-US" sz="3600" cap="none" dirty="0">
                <a:latin typeface="Tw Cen MT" panose="020B0602020104020603" pitchFamily="34" charset="77"/>
              </a:rPr>
              <a:t>How much power do data centers use?</a:t>
            </a:r>
            <a:br>
              <a:rPr lang="en-US" sz="3600" cap="none" dirty="0">
                <a:latin typeface="Tw Cen MT" panose="020B0602020104020603" pitchFamily="34" charset="77"/>
              </a:rPr>
            </a:br>
            <a:r>
              <a:rPr lang="en-US" sz="3600" cap="none" dirty="0">
                <a:latin typeface="Tw Cen MT" panose="020B0602020104020603" pitchFamily="34" charset="77"/>
              </a:rPr>
              <a:t>Where does that power come from?</a:t>
            </a:r>
            <a:br>
              <a:rPr lang="en-US" sz="3600" cap="none" dirty="0">
                <a:latin typeface="Tw Cen MT" panose="020B0602020104020603" pitchFamily="34" charset="77"/>
              </a:rPr>
            </a:br>
            <a:r>
              <a:rPr lang="en-US" sz="3600" cap="none" dirty="0">
                <a:latin typeface="Tw Cen MT" panose="020B0602020104020603" pitchFamily="34" charset="77"/>
              </a:rPr>
              <a:t>What are the climate impacts?</a:t>
            </a:r>
          </a:p>
        </p:txBody>
      </p:sp>
      <p:sp>
        <p:nvSpPr>
          <p:cNvPr id="9" name="Rectangle 8">
            <a:extLst>
              <a:ext uri="{FF2B5EF4-FFF2-40B4-BE49-F238E27FC236}">
                <a16:creationId xmlns:a16="http://schemas.microsoft.com/office/drawing/2014/main" id="{DB56F122-0182-80AB-C2AB-3CB494A522E0}"/>
              </a:ext>
            </a:extLst>
          </p:cNvPr>
          <p:cNvSpPr/>
          <p:nvPr/>
        </p:nvSpPr>
        <p:spPr>
          <a:xfrm>
            <a:off x="1600199" y="6579108"/>
            <a:ext cx="9082145" cy="246221"/>
          </a:xfrm>
          <a:prstGeom prst="rect">
            <a:avLst/>
          </a:prstGeom>
        </p:spPr>
        <p:txBody>
          <a:bodyPr wrap="square">
            <a:spAutoFit/>
          </a:bodyPr>
          <a:lstStyle/>
          <a:p>
            <a:r>
              <a:rPr lang="en-US" sz="1000" i="1" dirty="0">
                <a:latin typeface="AdvOT5ab35698.I"/>
              </a:rPr>
              <a:t>Sources: Guidi et al, 2024, Environmental Burden of United States Data Centers in the Artificial Intelligence Era</a:t>
            </a:r>
            <a:endParaRPr lang="en-US" sz="1000" i="1" dirty="0"/>
          </a:p>
        </p:txBody>
      </p:sp>
      <p:pic>
        <p:nvPicPr>
          <p:cNvPr id="11" name="Picture 10">
            <a:extLst>
              <a:ext uri="{FF2B5EF4-FFF2-40B4-BE49-F238E27FC236}">
                <a16:creationId xmlns:a16="http://schemas.microsoft.com/office/drawing/2014/main" id="{A4FAF1E6-7A77-F684-4745-26AC8DA23CC2}"/>
              </a:ext>
            </a:extLst>
          </p:cNvPr>
          <p:cNvPicPr>
            <a:picLocks noChangeAspect="1"/>
          </p:cNvPicPr>
          <p:nvPr/>
        </p:nvPicPr>
        <p:blipFill>
          <a:blip r:embed="rId5"/>
          <a:srcRect t="8610" b="7163"/>
          <a:stretch>
            <a:fillRect/>
          </a:stretch>
        </p:blipFill>
        <p:spPr>
          <a:xfrm>
            <a:off x="4590244" y="3076260"/>
            <a:ext cx="3202018" cy="3109978"/>
          </a:xfrm>
          <a:prstGeom prst="rect">
            <a:avLst/>
          </a:prstGeom>
          <a:ln>
            <a:solidFill>
              <a:schemeClr val="bg1"/>
            </a:solidFill>
          </a:ln>
        </p:spPr>
      </p:pic>
      <p:pic>
        <p:nvPicPr>
          <p:cNvPr id="12" name="Picture 11">
            <a:extLst>
              <a:ext uri="{FF2B5EF4-FFF2-40B4-BE49-F238E27FC236}">
                <a16:creationId xmlns:a16="http://schemas.microsoft.com/office/drawing/2014/main" id="{EB8DC9EE-9C06-AAC7-46BF-D0A3518492DF}"/>
              </a:ext>
            </a:extLst>
          </p:cNvPr>
          <p:cNvPicPr>
            <a:picLocks noChangeAspect="1"/>
          </p:cNvPicPr>
          <p:nvPr/>
        </p:nvPicPr>
        <p:blipFill>
          <a:blip r:embed="rId6"/>
          <a:srcRect l="6463" t="1406" r="6585" b="51985"/>
          <a:stretch>
            <a:fillRect/>
          </a:stretch>
        </p:blipFill>
        <p:spPr>
          <a:xfrm>
            <a:off x="1022660" y="3076260"/>
            <a:ext cx="3090377" cy="3072858"/>
          </a:xfrm>
          <a:prstGeom prst="rect">
            <a:avLst/>
          </a:prstGeom>
          <a:ln>
            <a:solidFill>
              <a:schemeClr val="bg1"/>
            </a:solidFill>
          </a:ln>
        </p:spPr>
      </p:pic>
      <p:pic>
        <p:nvPicPr>
          <p:cNvPr id="13" name="Picture 12">
            <a:extLst>
              <a:ext uri="{FF2B5EF4-FFF2-40B4-BE49-F238E27FC236}">
                <a16:creationId xmlns:a16="http://schemas.microsoft.com/office/drawing/2014/main" id="{26ADABD8-1086-6B0A-2F48-4B2E822D01BD}"/>
              </a:ext>
            </a:extLst>
          </p:cNvPr>
          <p:cNvPicPr>
            <a:picLocks noChangeAspect="1"/>
          </p:cNvPicPr>
          <p:nvPr/>
        </p:nvPicPr>
        <p:blipFill>
          <a:blip r:embed="rId6"/>
          <a:srcRect l="5038" t="53356" r="7966" b="1897"/>
          <a:stretch>
            <a:fillRect/>
          </a:stretch>
        </p:blipFill>
        <p:spPr>
          <a:xfrm>
            <a:off x="8267955" y="3094016"/>
            <a:ext cx="3202018" cy="3055102"/>
          </a:xfrm>
          <a:prstGeom prst="rect">
            <a:avLst/>
          </a:prstGeom>
          <a:ln>
            <a:solidFill>
              <a:schemeClr val="bg1"/>
            </a:solidFill>
          </a:ln>
        </p:spPr>
      </p:pic>
      <p:sp>
        <p:nvSpPr>
          <p:cNvPr id="14" name="Content Placeholder 2">
            <a:extLst>
              <a:ext uri="{FF2B5EF4-FFF2-40B4-BE49-F238E27FC236}">
                <a16:creationId xmlns:a16="http://schemas.microsoft.com/office/drawing/2014/main" id="{E2A4D15A-9D4C-A1AD-07E3-BF822EB51DF8}"/>
              </a:ext>
            </a:extLst>
          </p:cNvPr>
          <p:cNvSpPr>
            <a:spLocks noGrp="1"/>
          </p:cNvSpPr>
          <p:nvPr>
            <p:ph idx="1"/>
          </p:nvPr>
        </p:nvSpPr>
        <p:spPr>
          <a:xfrm>
            <a:off x="1190944" y="2352749"/>
            <a:ext cx="2753808" cy="485605"/>
          </a:xfrm>
        </p:spPr>
        <p:txBody>
          <a:bodyPr>
            <a:noAutofit/>
          </a:bodyPr>
          <a:lstStyle/>
          <a:p>
            <a:pPr marL="0" indent="0" algn="ctr">
              <a:lnSpc>
                <a:spcPct val="100000"/>
              </a:lnSpc>
              <a:buNone/>
            </a:pPr>
            <a:r>
              <a:rPr lang="en-US" sz="1700" dirty="0">
                <a:latin typeface="Tw Cen MT" panose="020B0602020104020603" pitchFamily="34" charset="77"/>
              </a:rPr>
              <a:t>Power Load for 2,100+ U.S. data center, 2023-2024</a:t>
            </a:r>
          </a:p>
        </p:txBody>
      </p:sp>
      <p:sp>
        <p:nvSpPr>
          <p:cNvPr id="15" name="Slide Number Placeholder 3">
            <a:extLst>
              <a:ext uri="{FF2B5EF4-FFF2-40B4-BE49-F238E27FC236}">
                <a16:creationId xmlns:a16="http://schemas.microsoft.com/office/drawing/2014/main" id="{06B829E3-29B6-D96C-90CB-6F099C790D6F}"/>
              </a:ext>
            </a:extLst>
          </p:cNvPr>
          <p:cNvSpPr txBox="1">
            <a:spLocks/>
          </p:cNvSpPr>
          <p:nvPr/>
        </p:nvSpPr>
        <p:spPr>
          <a:xfrm>
            <a:off x="11053717" y="6394216"/>
            <a:ext cx="77108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70</a:t>
            </a:fld>
            <a:endParaRPr lang="en-US" dirty="0"/>
          </a:p>
        </p:txBody>
      </p:sp>
      <p:sp>
        <p:nvSpPr>
          <p:cNvPr id="16" name="Content Placeholder 2">
            <a:extLst>
              <a:ext uri="{FF2B5EF4-FFF2-40B4-BE49-F238E27FC236}">
                <a16:creationId xmlns:a16="http://schemas.microsoft.com/office/drawing/2014/main" id="{006252B9-7BD4-6E4D-0FD7-DB91F313B4F2}"/>
              </a:ext>
            </a:extLst>
          </p:cNvPr>
          <p:cNvSpPr txBox="1">
            <a:spLocks/>
          </p:cNvSpPr>
          <p:nvPr/>
        </p:nvSpPr>
        <p:spPr>
          <a:xfrm>
            <a:off x="8386219" y="2284275"/>
            <a:ext cx="2965489" cy="48560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700" dirty="0">
                <a:latin typeface="Tw Cen MT" panose="020B0602020104020603" pitchFamily="34" charset="77"/>
              </a:rPr>
              <a:t>CO2 Emissions for 2,100+ U.S. data centers, 2023-2024</a:t>
            </a:r>
          </a:p>
        </p:txBody>
      </p:sp>
      <p:sp>
        <p:nvSpPr>
          <p:cNvPr id="17" name="Content Placeholder 2">
            <a:extLst>
              <a:ext uri="{FF2B5EF4-FFF2-40B4-BE49-F238E27FC236}">
                <a16:creationId xmlns:a16="http://schemas.microsoft.com/office/drawing/2014/main" id="{70EF208A-2B9F-57D8-1F58-EC043A8576C0}"/>
              </a:ext>
            </a:extLst>
          </p:cNvPr>
          <p:cNvSpPr txBox="1">
            <a:spLocks/>
          </p:cNvSpPr>
          <p:nvPr/>
        </p:nvSpPr>
        <p:spPr>
          <a:xfrm>
            <a:off x="4826773" y="2300777"/>
            <a:ext cx="2965489" cy="48560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700" dirty="0">
                <a:latin typeface="Tw Cen MT" panose="020B0602020104020603" pitchFamily="34" charset="77"/>
              </a:rPr>
              <a:t>Power Generation Sources for 2,100+ U.S. data centers</a:t>
            </a:r>
          </a:p>
        </p:txBody>
      </p:sp>
    </p:spTree>
    <p:extLst>
      <p:ext uri="{BB962C8B-B14F-4D97-AF65-F5344CB8AC3E}">
        <p14:creationId xmlns:p14="http://schemas.microsoft.com/office/powerpoint/2010/main" val="2060415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23B7-4588-648C-2A3A-7EB4C28A970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735E7B2-5887-16FB-0D44-3FB412A04A09}"/>
              </a:ext>
            </a:extLst>
          </p:cNvPr>
          <p:cNvGrpSpPr/>
          <p:nvPr/>
        </p:nvGrpSpPr>
        <p:grpSpPr>
          <a:xfrm>
            <a:off x="0" y="0"/>
            <a:ext cx="12190723" cy="6858000"/>
            <a:chOff x="0" y="0"/>
            <a:chExt cx="12190723" cy="6858000"/>
          </a:xfrm>
        </p:grpSpPr>
        <p:pic>
          <p:nvPicPr>
            <p:cNvPr id="4" name="Picture 3" descr="A blue line with white background&#10;&#10;AI-generated content may be incorrect.">
              <a:extLst>
                <a:ext uri="{FF2B5EF4-FFF2-40B4-BE49-F238E27FC236}">
                  <a16:creationId xmlns:a16="http://schemas.microsoft.com/office/drawing/2014/main" id="{9B703FD6-F39C-8804-DF29-006C183376C7}"/>
                </a:ext>
              </a:extLst>
            </p:cNvPr>
            <p:cNvPicPr>
              <a:picLocks noChangeAspect="1"/>
            </p:cNvPicPr>
            <p:nvPr/>
          </p:nvPicPr>
          <p:blipFill>
            <a:blip r:embed="rId3"/>
            <a:stretch>
              <a:fillRect/>
            </a:stretch>
          </p:blipFill>
          <p:spPr>
            <a:xfrm>
              <a:off x="0" y="0"/>
              <a:ext cx="1361607" cy="6858000"/>
            </a:xfrm>
            <a:prstGeom prst="rect">
              <a:avLst/>
            </a:prstGeom>
          </p:spPr>
        </p:pic>
        <p:pic>
          <p:nvPicPr>
            <p:cNvPr id="5" name="Picture 4" descr="A white rectangular object with a black border&#10;&#10;AI-generated content may be incorrect.">
              <a:extLst>
                <a:ext uri="{FF2B5EF4-FFF2-40B4-BE49-F238E27FC236}">
                  <a16:creationId xmlns:a16="http://schemas.microsoft.com/office/drawing/2014/main" id="{FABCDA12-A8F0-20F8-2F99-8A0AD47D9AF2}"/>
                </a:ext>
              </a:extLst>
            </p:cNvPr>
            <p:cNvPicPr>
              <a:picLocks noChangeAspect="1"/>
            </p:cNvPicPr>
            <p:nvPr/>
          </p:nvPicPr>
          <p:blipFill>
            <a:blip r:embed="rId4"/>
            <a:stretch>
              <a:fillRect/>
            </a:stretch>
          </p:blipFill>
          <p:spPr>
            <a:xfrm>
              <a:off x="11126982" y="0"/>
              <a:ext cx="1063741" cy="6858000"/>
            </a:xfrm>
            <a:prstGeom prst="rect">
              <a:avLst/>
            </a:prstGeom>
          </p:spPr>
        </p:pic>
      </p:grpSp>
      <p:sp>
        <p:nvSpPr>
          <p:cNvPr id="2" name="Title 1">
            <a:extLst>
              <a:ext uri="{FF2B5EF4-FFF2-40B4-BE49-F238E27FC236}">
                <a16:creationId xmlns:a16="http://schemas.microsoft.com/office/drawing/2014/main" id="{25C5D725-FD99-62F9-81F7-2A965CFA3A63}"/>
              </a:ext>
            </a:extLst>
          </p:cNvPr>
          <p:cNvSpPr>
            <a:spLocks noGrp="1"/>
          </p:cNvSpPr>
          <p:nvPr>
            <p:ph type="title"/>
          </p:nvPr>
        </p:nvSpPr>
        <p:spPr>
          <a:xfrm>
            <a:off x="1600199" y="594414"/>
            <a:ext cx="10515600" cy="1325563"/>
          </a:xfrm>
        </p:spPr>
        <p:txBody>
          <a:bodyPr>
            <a:normAutofit/>
          </a:bodyPr>
          <a:lstStyle/>
          <a:p>
            <a:r>
              <a:rPr lang="en-US" sz="3600" cap="none" dirty="0">
                <a:latin typeface="Tw Cen MT" panose="020B0602020104020603" pitchFamily="34" charset="77"/>
              </a:rPr>
              <a:t>The Momentum of Industrial Investments:</a:t>
            </a:r>
            <a:br>
              <a:rPr lang="en-US" sz="3600" cap="none" dirty="0">
                <a:latin typeface="Tw Cen MT" panose="020B0602020104020603" pitchFamily="34" charset="77"/>
              </a:rPr>
            </a:br>
            <a:r>
              <a:rPr lang="en-US" sz="3600" cap="none" dirty="0">
                <a:latin typeface="Tw Cen MT" panose="020B0602020104020603" pitchFamily="34" charset="77"/>
              </a:rPr>
              <a:t>How are you paying for this?</a:t>
            </a:r>
          </a:p>
        </p:txBody>
      </p:sp>
      <p:sp>
        <p:nvSpPr>
          <p:cNvPr id="9" name="Rectangle 8">
            <a:extLst>
              <a:ext uri="{FF2B5EF4-FFF2-40B4-BE49-F238E27FC236}">
                <a16:creationId xmlns:a16="http://schemas.microsoft.com/office/drawing/2014/main" id="{4F5AE69C-9D73-7D3C-D86B-EF452E4A5933}"/>
              </a:ext>
            </a:extLst>
          </p:cNvPr>
          <p:cNvSpPr/>
          <p:nvPr/>
        </p:nvSpPr>
        <p:spPr>
          <a:xfrm>
            <a:off x="1600199" y="6579108"/>
            <a:ext cx="9082145" cy="246221"/>
          </a:xfrm>
          <a:prstGeom prst="rect">
            <a:avLst/>
          </a:prstGeom>
        </p:spPr>
        <p:txBody>
          <a:bodyPr wrap="square">
            <a:spAutoFit/>
          </a:bodyPr>
          <a:lstStyle/>
          <a:p>
            <a:r>
              <a:rPr lang="en-US" sz="1000" i="1" dirty="0">
                <a:latin typeface="AdvOT5ab35698.I"/>
              </a:rPr>
              <a:t>Photo: Getty Images, 2023; Source</a:t>
            </a:r>
            <a:r>
              <a:rPr lang="en-US" sz="1000" i="1" dirty="0">
                <a:latin typeface="AdvOTebc12092"/>
              </a:rPr>
              <a:t>: Davis &amp; Socolow, 2014, Commitment Accounting of CO2 Emissions </a:t>
            </a:r>
            <a:endParaRPr lang="en-US" sz="1000" i="1" dirty="0"/>
          </a:p>
        </p:txBody>
      </p:sp>
      <p:sp>
        <p:nvSpPr>
          <p:cNvPr id="8" name="Content Placeholder 2">
            <a:extLst>
              <a:ext uri="{FF2B5EF4-FFF2-40B4-BE49-F238E27FC236}">
                <a16:creationId xmlns:a16="http://schemas.microsoft.com/office/drawing/2014/main" id="{22A25B98-F17A-90AB-4EC7-D4B15261934B}"/>
              </a:ext>
            </a:extLst>
          </p:cNvPr>
          <p:cNvSpPr>
            <a:spLocks noGrp="1"/>
          </p:cNvSpPr>
          <p:nvPr>
            <p:ph idx="1"/>
          </p:nvPr>
        </p:nvSpPr>
        <p:spPr>
          <a:xfrm>
            <a:off x="5637227" y="5479717"/>
            <a:ext cx="5943436" cy="1047012"/>
          </a:xfrm>
        </p:spPr>
        <p:txBody>
          <a:bodyPr>
            <a:normAutofit/>
          </a:bodyPr>
          <a:lstStyle/>
          <a:p>
            <a:pPr marL="0" indent="0" algn="ctr">
              <a:buNone/>
            </a:pPr>
            <a:r>
              <a:rPr lang="en-US" sz="1700" dirty="0">
                <a:latin typeface="Tw Cen MT" panose="020B0602020104020603" pitchFamily="34" charset="77"/>
              </a:rPr>
              <a:t>L: Global Committed Emissions of Fossil Power Plants, 1950-2014</a:t>
            </a:r>
            <a:br>
              <a:rPr lang="en-US" sz="1700" dirty="0">
                <a:latin typeface="Tw Cen MT" panose="020B0602020104020603" pitchFamily="34" charset="77"/>
              </a:rPr>
            </a:br>
            <a:r>
              <a:rPr lang="en-US" sz="1700" dirty="0">
                <a:latin typeface="Tw Cen MT" panose="020B0602020104020603" pitchFamily="34" charset="77"/>
              </a:rPr>
              <a:t>R: Global Committed Emissions Projected to 2070, </a:t>
            </a:r>
            <a:br>
              <a:rPr lang="en-US" sz="1700" dirty="0">
                <a:latin typeface="Tw Cen MT" panose="020B0602020104020603" pitchFamily="34" charset="77"/>
              </a:rPr>
            </a:br>
            <a:r>
              <a:rPr lang="en-US" sz="1700" dirty="0">
                <a:latin typeface="Tw Cen MT" panose="020B0602020104020603" pitchFamily="34" charset="77"/>
              </a:rPr>
              <a:t>dependent the length of power plant lifetimes </a:t>
            </a:r>
          </a:p>
        </p:txBody>
      </p:sp>
      <p:pic>
        <p:nvPicPr>
          <p:cNvPr id="10" name="Picture 9">
            <a:extLst>
              <a:ext uri="{FF2B5EF4-FFF2-40B4-BE49-F238E27FC236}">
                <a16:creationId xmlns:a16="http://schemas.microsoft.com/office/drawing/2014/main" id="{0E0E2AD3-43B0-3D0D-AE71-B00DA7950A58}"/>
              </a:ext>
            </a:extLst>
          </p:cNvPr>
          <p:cNvPicPr>
            <a:picLocks noChangeAspect="1"/>
          </p:cNvPicPr>
          <p:nvPr/>
        </p:nvPicPr>
        <p:blipFill>
          <a:blip r:embed="rId5"/>
          <a:stretch>
            <a:fillRect/>
          </a:stretch>
        </p:blipFill>
        <p:spPr>
          <a:xfrm>
            <a:off x="5797484" y="2307857"/>
            <a:ext cx="5622923" cy="2961091"/>
          </a:xfrm>
          <a:prstGeom prst="rect">
            <a:avLst/>
          </a:prstGeom>
          <a:ln>
            <a:solidFill>
              <a:schemeClr val="bg1"/>
            </a:solidFill>
          </a:ln>
        </p:spPr>
      </p:pic>
      <p:sp>
        <p:nvSpPr>
          <p:cNvPr id="11" name="Slide Number Placeholder 3">
            <a:extLst>
              <a:ext uri="{FF2B5EF4-FFF2-40B4-BE49-F238E27FC236}">
                <a16:creationId xmlns:a16="http://schemas.microsoft.com/office/drawing/2014/main" id="{0F28A899-6E84-92A2-69FC-1CDFA3E94D6D}"/>
              </a:ext>
            </a:extLst>
          </p:cNvPr>
          <p:cNvSpPr>
            <a:spLocks noGrp="1"/>
          </p:cNvSpPr>
          <p:nvPr>
            <p:ph type="sldNum" sz="quarter" idx="12"/>
          </p:nvPr>
        </p:nvSpPr>
        <p:spPr>
          <a:xfrm>
            <a:off x="11053717" y="6394216"/>
            <a:ext cx="771089" cy="365125"/>
          </a:xfrm>
        </p:spPr>
        <p:txBody>
          <a:bodyPr/>
          <a:lstStyle/>
          <a:p>
            <a:fld id="{8A7A6979-0714-4377-B894-6BE4C2D6E202}" type="slidenum">
              <a:rPr lang="en-US" smtClean="0"/>
              <a:pPr/>
              <a:t>71</a:t>
            </a:fld>
            <a:endParaRPr lang="en-US" dirty="0"/>
          </a:p>
        </p:txBody>
      </p:sp>
      <p:pic>
        <p:nvPicPr>
          <p:cNvPr id="1028" name="Picture 4" descr="A data center under construction in Virginia">
            <a:extLst>
              <a:ext uri="{FF2B5EF4-FFF2-40B4-BE49-F238E27FC236}">
                <a16:creationId xmlns:a16="http://schemas.microsoft.com/office/drawing/2014/main" id="{0C5EFA41-2986-7320-05B9-D87D5AB1EE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64" t="1561" r="14435" b="3949"/>
          <a:stretch>
            <a:fillRect/>
          </a:stretch>
        </p:blipFill>
        <p:spPr bwMode="auto">
          <a:xfrm>
            <a:off x="1073163" y="2307857"/>
            <a:ext cx="4236774" cy="2961091"/>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8140FEB7-00A0-64DE-A60A-CDF8B79F3BC5}"/>
              </a:ext>
            </a:extLst>
          </p:cNvPr>
          <p:cNvSpPr txBox="1">
            <a:spLocks/>
          </p:cNvSpPr>
          <p:nvPr/>
        </p:nvSpPr>
        <p:spPr>
          <a:xfrm>
            <a:off x="1073163" y="5479717"/>
            <a:ext cx="4236774" cy="7838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1700" dirty="0">
                <a:latin typeface="Tw Cen MT" panose="020B0602020104020603" pitchFamily="34" charset="77"/>
              </a:rPr>
              <a:t>Construction of an AI Data Center</a:t>
            </a:r>
          </a:p>
        </p:txBody>
      </p:sp>
    </p:spTree>
    <p:extLst>
      <p:ext uri="{BB962C8B-B14F-4D97-AF65-F5344CB8AC3E}">
        <p14:creationId xmlns:p14="http://schemas.microsoft.com/office/powerpoint/2010/main" val="861533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165D6-659C-4A14-41C2-050CA35FA1E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81BE79C-3174-5B5A-2B77-7D241CE8DF64}"/>
              </a:ext>
            </a:extLst>
          </p:cNvPr>
          <p:cNvGrpSpPr/>
          <p:nvPr/>
        </p:nvGrpSpPr>
        <p:grpSpPr>
          <a:xfrm>
            <a:off x="0" y="0"/>
            <a:ext cx="12190723" cy="6858000"/>
            <a:chOff x="0" y="0"/>
            <a:chExt cx="12190723" cy="6858000"/>
          </a:xfrm>
        </p:grpSpPr>
        <p:pic>
          <p:nvPicPr>
            <p:cNvPr id="5" name="Picture 4" descr="A blue line with white background&#10;&#10;AI-generated content may be incorrect.">
              <a:extLst>
                <a:ext uri="{FF2B5EF4-FFF2-40B4-BE49-F238E27FC236}">
                  <a16:creationId xmlns:a16="http://schemas.microsoft.com/office/drawing/2014/main" id="{BADFF209-6D9A-C54E-A5B5-11691B1DC4A1}"/>
                </a:ext>
              </a:extLst>
            </p:cNvPr>
            <p:cNvPicPr>
              <a:picLocks noChangeAspect="1"/>
            </p:cNvPicPr>
            <p:nvPr/>
          </p:nvPicPr>
          <p:blipFill>
            <a:blip r:embed="rId3"/>
            <a:stretch>
              <a:fillRect/>
            </a:stretch>
          </p:blipFill>
          <p:spPr>
            <a:xfrm>
              <a:off x="0" y="0"/>
              <a:ext cx="1361607" cy="6858000"/>
            </a:xfrm>
            <a:prstGeom prst="rect">
              <a:avLst/>
            </a:prstGeom>
          </p:spPr>
        </p:pic>
        <p:pic>
          <p:nvPicPr>
            <p:cNvPr id="6" name="Picture 5" descr="A white rectangular object with a black border&#10;&#10;AI-generated content may be incorrect.">
              <a:extLst>
                <a:ext uri="{FF2B5EF4-FFF2-40B4-BE49-F238E27FC236}">
                  <a16:creationId xmlns:a16="http://schemas.microsoft.com/office/drawing/2014/main" id="{1160FA22-CE3D-C00F-DD05-2D465B236335}"/>
                </a:ext>
              </a:extLst>
            </p:cNvPr>
            <p:cNvPicPr>
              <a:picLocks noChangeAspect="1"/>
            </p:cNvPicPr>
            <p:nvPr/>
          </p:nvPicPr>
          <p:blipFill>
            <a:blip r:embed="rId4"/>
            <a:stretch>
              <a:fillRect/>
            </a:stretch>
          </p:blipFill>
          <p:spPr>
            <a:xfrm>
              <a:off x="11126982" y="0"/>
              <a:ext cx="1063741" cy="6858000"/>
            </a:xfrm>
            <a:prstGeom prst="rect">
              <a:avLst/>
            </a:prstGeom>
          </p:spPr>
        </p:pic>
      </p:grpSp>
      <p:sp>
        <p:nvSpPr>
          <p:cNvPr id="2" name="Title 1">
            <a:extLst>
              <a:ext uri="{FF2B5EF4-FFF2-40B4-BE49-F238E27FC236}">
                <a16:creationId xmlns:a16="http://schemas.microsoft.com/office/drawing/2014/main" id="{01AA9EA6-73F7-D430-435C-3C1E5E47E811}"/>
              </a:ext>
            </a:extLst>
          </p:cNvPr>
          <p:cNvSpPr>
            <a:spLocks noGrp="1"/>
          </p:cNvSpPr>
          <p:nvPr>
            <p:ph type="title"/>
          </p:nvPr>
        </p:nvSpPr>
        <p:spPr>
          <a:xfrm>
            <a:off x="1473200" y="796925"/>
            <a:ext cx="10515600" cy="1325563"/>
          </a:xfrm>
        </p:spPr>
        <p:txBody>
          <a:bodyPr/>
          <a:lstStyle/>
          <a:p>
            <a:r>
              <a:rPr lang="en-US" cap="none" dirty="0">
                <a:latin typeface="Tw Cen MT" panose="020B0602020104020603" pitchFamily="34" charset="77"/>
              </a:rPr>
              <a:t>RESOURCES</a:t>
            </a:r>
          </a:p>
        </p:txBody>
      </p:sp>
      <p:sp>
        <p:nvSpPr>
          <p:cNvPr id="3" name="Content Placeholder 2">
            <a:extLst>
              <a:ext uri="{FF2B5EF4-FFF2-40B4-BE49-F238E27FC236}">
                <a16:creationId xmlns:a16="http://schemas.microsoft.com/office/drawing/2014/main" id="{700D42E8-5D13-8DB3-5A90-DD66E13DBF19}"/>
              </a:ext>
            </a:extLst>
          </p:cNvPr>
          <p:cNvSpPr>
            <a:spLocks noGrp="1"/>
          </p:cNvSpPr>
          <p:nvPr>
            <p:ph idx="1"/>
          </p:nvPr>
        </p:nvSpPr>
        <p:spPr>
          <a:xfrm>
            <a:off x="1776413" y="2651081"/>
            <a:ext cx="9748260" cy="485605"/>
          </a:xfrm>
        </p:spPr>
        <p:txBody>
          <a:bodyPr>
            <a:noAutofit/>
          </a:bodyPr>
          <a:lstStyle/>
          <a:p>
            <a:r>
              <a:rPr lang="en-US" dirty="0">
                <a:latin typeface="Tw Cen MT" panose="020B0602020104020603" pitchFamily="34" charset="77"/>
              </a:rPr>
              <a:t>MIT News. “Explained: Generative AI’s Environmental Impact” Series: https://</a:t>
            </a:r>
            <a:r>
              <a:rPr lang="en-US" dirty="0" err="1">
                <a:latin typeface="Tw Cen MT" panose="020B0602020104020603" pitchFamily="34" charset="77"/>
              </a:rPr>
              <a:t>news.mit.edu</a:t>
            </a:r>
            <a:r>
              <a:rPr lang="en-US" dirty="0">
                <a:latin typeface="Tw Cen MT" panose="020B0602020104020603" pitchFamily="34" charset="77"/>
              </a:rPr>
              <a:t>/2025/explained-generative-ai-environmental-impact-0117</a:t>
            </a:r>
          </a:p>
          <a:p>
            <a:r>
              <a:rPr lang="en-US" dirty="0">
                <a:latin typeface="Tw Cen MT" panose="020B0602020104020603" pitchFamily="34" charset="77"/>
              </a:rPr>
              <a:t>More Perfect Union. ”Big Tech Takeovers” Series: https://</a:t>
            </a:r>
            <a:r>
              <a:rPr lang="en-US" dirty="0" err="1">
                <a:latin typeface="Tw Cen MT" panose="020B0602020104020603" pitchFamily="34" charset="77"/>
              </a:rPr>
              <a:t>perfectunion.us</a:t>
            </a:r>
            <a:endParaRPr lang="en-US" dirty="0">
              <a:latin typeface="Tw Cen MT" panose="020B0602020104020603" pitchFamily="34" charset="77"/>
            </a:endParaRPr>
          </a:p>
        </p:txBody>
      </p:sp>
      <p:sp>
        <p:nvSpPr>
          <p:cNvPr id="11" name="Slide Number Placeholder 3">
            <a:extLst>
              <a:ext uri="{FF2B5EF4-FFF2-40B4-BE49-F238E27FC236}">
                <a16:creationId xmlns:a16="http://schemas.microsoft.com/office/drawing/2014/main" id="{CF74AEAB-5115-47C7-0AF0-CA84A2305F2B}"/>
              </a:ext>
            </a:extLst>
          </p:cNvPr>
          <p:cNvSpPr txBox="1">
            <a:spLocks/>
          </p:cNvSpPr>
          <p:nvPr/>
        </p:nvSpPr>
        <p:spPr>
          <a:xfrm>
            <a:off x="11053717" y="6394216"/>
            <a:ext cx="77108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72</a:t>
            </a:fld>
            <a:endParaRPr lang="en-US" dirty="0"/>
          </a:p>
        </p:txBody>
      </p:sp>
    </p:spTree>
    <p:extLst>
      <p:ext uri="{BB962C8B-B14F-4D97-AF65-F5344CB8AC3E}">
        <p14:creationId xmlns:p14="http://schemas.microsoft.com/office/powerpoint/2010/main" val="2710551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87F58-825E-1522-8B18-16B65CC4BAFE}"/>
            </a:ext>
          </a:extLst>
        </p:cNvPr>
        <p:cNvGrpSpPr/>
        <p:nvPr/>
      </p:nvGrpSpPr>
      <p:grpSpPr>
        <a:xfrm>
          <a:off x="0" y="0"/>
          <a:ext cx="0" cy="0"/>
          <a:chOff x="0" y="0"/>
          <a:chExt cx="0" cy="0"/>
        </a:xfrm>
      </p:grpSpPr>
      <p:pic>
        <p:nvPicPr>
          <p:cNvPr id="2" name="Picture 1" descr="A blue and yellow squares&#10;&#10;AI-generated content may be incorrect.">
            <a:extLst>
              <a:ext uri="{FF2B5EF4-FFF2-40B4-BE49-F238E27FC236}">
                <a16:creationId xmlns:a16="http://schemas.microsoft.com/office/drawing/2014/main" id="{178122BE-C3C6-6B5F-6230-8EF5D02FF307}"/>
              </a:ext>
            </a:extLst>
          </p:cNvPr>
          <p:cNvPicPr>
            <a:picLocks noChangeAspect="1"/>
          </p:cNvPicPr>
          <p:nvPr/>
        </p:nvPicPr>
        <p:blipFill>
          <a:blip r:embed="rId2"/>
          <a:srcRect t="6803" r="-1" b="49752"/>
          <a:stretch>
            <a:fillRect/>
          </a:stretch>
        </p:blipFill>
        <p:spPr>
          <a:xfrm rot="10800000">
            <a:off x="20" y="1282"/>
            <a:ext cx="12191980" cy="6856718"/>
          </a:xfrm>
          <a:prstGeom prst="rect">
            <a:avLst/>
          </a:prstGeom>
        </p:spPr>
      </p:pic>
      <p:sp>
        <p:nvSpPr>
          <p:cNvPr id="3" name="Title 2">
            <a:extLst>
              <a:ext uri="{FF2B5EF4-FFF2-40B4-BE49-F238E27FC236}">
                <a16:creationId xmlns:a16="http://schemas.microsoft.com/office/drawing/2014/main" id="{DC1A65F4-D3F4-2423-BD77-10FB9B632424}"/>
              </a:ext>
            </a:extLst>
          </p:cNvPr>
          <p:cNvSpPr>
            <a:spLocks noGrp="1"/>
          </p:cNvSpPr>
          <p:nvPr>
            <p:ph type="title"/>
          </p:nvPr>
        </p:nvSpPr>
        <p:spPr/>
        <p:txBody>
          <a:bodyPr/>
          <a:lstStyle/>
          <a:p>
            <a:r>
              <a:rPr lang="en-US" dirty="0">
                <a:latin typeface="Ayuthaya" pitchFamily="2" charset="-34"/>
                <a:ea typeface="Ayuthaya" pitchFamily="2" charset="-34"/>
                <a:cs typeface="Ayuthaya" pitchFamily="2" charset="-34"/>
              </a:rPr>
              <a:t>Worksheet Questions</a:t>
            </a:r>
          </a:p>
        </p:txBody>
      </p:sp>
      <p:sp>
        <p:nvSpPr>
          <p:cNvPr id="4" name="Content Placeholder 3">
            <a:extLst>
              <a:ext uri="{FF2B5EF4-FFF2-40B4-BE49-F238E27FC236}">
                <a16:creationId xmlns:a16="http://schemas.microsoft.com/office/drawing/2014/main" id="{60CE337F-AFCE-77B1-6347-B43AFA883467}"/>
              </a:ext>
            </a:extLst>
          </p:cNvPr>
          <p:cNvSpPr>
            <a:spLocks noGrp="1"/>
          </p:cNvSpPr>
          <p:nvPr>
            <p:ph idx="1"/>
          </p:nvPr>
        </p:nvSpPr>
        <p:spPr>
          <a:xfrm>
            <a:off x="838200" y="1825624"/>
            <a:ext cx="10515600" cy="4930775"/>
          </a:xfrm>
        </p:spPr>
        <p:txBody>
          <a:bodyPr>
            <a:normAutofit/>
          </a:bodyPr>
          <a:lstStyle/>
          <a:p>
            <a:pPr marL="514350" indent="-514350">
              <a:buFont typeface="+mj-lt"/>
              <a:buAutoNum type="arabicPeriod"/>
            </a:pPr>
            <a:r>
              <a:rPr lang="en-US" sz="2000" dirty="0">
                <a:latin typeface="Ayuthaya" pitchFamily="2" charset="-34"/>
                <a:ea typeface="Ayuthaya" pitchFamily="2" charset="-34"/>
                <a:cs typeface="Ayuthaya" pitchFamily="2" charset="-34"/>
              </a:rPr>
              <a:t>How does </a:t>
            </a:r>
            <a:r>
              <a:rPr lang="en-US" sz="2000" dirty="0" err="1">
                <a:latin typeface="Ayuthaya" pitchFamily="2" charset="-34"/>
                <a:ea typeface="Ayuthaya" pitchFamily="2" charset="-34"/>
                <a:cs typeface="Ayuthaya" pitchFamily="2" charset="-34"/>
              </a:rPr>
              <a:t>genAI</a:t>
            </a:r>
            <a:r>
              <a:rPr lang="en-US" sz="2000" dirty="0">
                <a:latin typeface="Ayuthaya" pitchFamily="2" charset="-34"/>
                <a:ea typeface="Ayuthaya" pitchFamily="2" charset="-34"/>
                <a:cs typeface="Ayuthaya" pitchFamily="2" charset="-34"/>
              </a:rPr>
              <a:t> affect the way work members of your group do at WWU? Do you use it? How? Why? Do you refuse it? Why?</a:t>
            </a:r>
          </a:p>
          <a:p>
            <a:pPr marL="514350" indent="-514350">
              <a:buFont typeface="+mj-lt"/>
              <a:buAutoNum type="arabicPeriod"/>
            </a:pPr>
            <a:endParaRPr lang="en-US" sz="2000" dirty="0">
              <a:latin typeface="Ayuthaya" pitchFamily="2" charset="-34"/>
              <a:ea typeface="Ayuthaya" pitchFamily="2" charset="-34"/>
              <a:cs typeface="Ayuthaya" pitchFamily="2" charset="-34"/>
            </a:endParaRPr>
          </a:p>
          <a:p>
            <a:pPr marL="514350" indent="-514350">
              <a:buFont typeface="+mj-lt"/>
              <a:buAutoNum type="arabicPeriod"/>
            </a:pPr>
            <a:r>
              <a:rPr lang="en-US" sz="2000" dirty="0">
                <a:latin typeface="Ayuthaya" pitchFamily="2" charset="-34"/>
                <a:ea typeface="Ayuthaya" pitchFamily="2" charset="-34"/>
                <a:cs typeface="Ayuthaya" pitchFamily="2" charset="-34"/>
              </a:rPr>
              <a:t>What is one fear or nightmare each person in your group has when it comes to </a:t>
            </a:r>
            <a:r>
              <a:rPr lang="en-US" sz="2000" dirty="0" err="1">
                <a:latin typeface="Ayuthaya" pitchFamily="2" charset="-34"/>
                <a:ea typeface="Ayuthaya" pitchFamily="2" charset="-34"/>
                <a:cs typeface="Ayuthaya" pitchFamily="2" charset="-34"/>
              </a:rPr>
              <a:t>genAI</a:t>
            </a:r>
            <a:r>
              <a:rPr lang="en-US" sz="2000" dirty="0">
                <a:latin typeface="Ayuthaya" pitchFamily="2" charset="-34"/>
                <a:ea typeface="Ayuthaya" pitchFamily="2" charset="-34"/>
                <a:cs typeface="Ayuthaya" pitchFamily="2" charset="-34"/>
              </a:rPr>
              <a:t> in education? What is one dream or hope that you have?</a:t>
            </a:r>
          </a:p>
          <a:p>
            <a:pPr marL="514350" indent="-514350">
              <a:buFont typeface="+mj-lt"/>
              <a:buAutoNum type="arabicPeriod"/>
            </a:pPr>
            <a:endParaRPr lang="en-US" sz="2000" dirty="0">
              <a:latin typeface="Ayuthaya" pitchFamily="2" charset="-34"/>
              <a:ea typeface="Ayuthaya" pitchFamily="2" charset="-34"/>
              <a:cs typeface="Ayuthaya" pitchFamily="2" charset="-34"/>
            </a:endParaRPr>
          </a:p>
          <a:p>
            <a:pPr marL="514350" indent="-514350">
              <a:buFont typeface="+mj-lt"/>
              <a:buAutoNum type="arabicPeriod"/>
            </a:pPr>
            <a:r>
              <a:rPr lang="en-US" sz="2000" dirty="0">
                <a:latin typeface="Ayuthaya" pitchFamily="2" charset="-34"/>
                <a:ea typeface="Ayuthaya" pitchFamily="2" charset="-34"/>
                <a:cs typeface="Ayuthaya" pitchFamily="2" charset="-34"/>
              </a:rPr>
              <a:t>Of all the topics you heard about today, which ones do your group members most want to dive deeper into at a future teach in? Why?</a:t>
            </a:r>
          </a:p>
          <a:p>
            <a:pPr marL="514350" indent="-514350">
              <a:buFont typeface="+mj-lt"/>
              <a:buAutoNum type="arabicPeriod"/>
            </a:pPr>
            <a:endParaRPr lang="en-US" sz="2000" dirty="0">
              <a:latin typeface="Ayuthaya" pitchFamily="2" charset="-34"/>
              <a:ea typeface="Ayuthaya" pitchFamily="2" charset="-34"/>
              <a:cs typeface="Ayuthaya" pitchFamily="2" charset="-34"/>
            </a:endParaRPr>
          </a:p>
          <a:p>
            <a:pPr marL="514350" indent="-514350">
              <a:buFont typeface="+mj-lt"/>
              <a:buAutoNum type="arabicPeriod"/>
            </a:pPr>
            <a:r>
              <a:rPr lang="en-US" sz="2000" dirty="0">
                <a:latin typeface="Ayuthaya" pitchFamily="2" charset="-34"/>
                <a:ea typeface="Ayuthaya" pitchFamily="2" charset="-34"/>
                <a:cs typeface="Ayuthaya" pitchFamily="2" charset="-34"/>
              </a:rPr>
              <a:t>Of all the topics you hear about today, what is one important topic that your group members think was missing? Describe it. Why is it important to you?</a:t>
            </a:r>
          </a:p>
        </p:txBody>
      </p:sp>
    </p:spTree>
    <p:extLst>
      <p:ext uri="{BB962C8B-B14F-4D97-AF65-F5344CB8AC3E}">
        <p14:creationId xmlns:p14="http://schemas.microsoft.com/office/powerpoint/2010/main" val="927736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D36E-C72C-DEC6-B12F-1A61D01547D8}"/>
            </a:ext>
          </a:extLst>
        </p:cNvPr>
        <p:cNvGrpSpPr/>
        <p:nvPr/>
      </p:nvGrpSpPr>
      <p:grpSpPr>
        <a:xfrm>
          <a:off x="0" y="0"/>
          <a:ext cx="0" cy="0"/>
          <a:chOff x="0" y="0"/>
          <a:chExt cx="0" cy="0"/>
        </a:xfrm>
      </p:grpSpPr>
      <p:pic>
        <p:nvPicPr>
          <p:cNvPr id="2" name="Picture 1" descr="A blue and yellow squares&#10;&#10;AI-generated content may be incorrect.">
            <a:extLst>
              <a:ext uri="{FF2B5EF4-FFF2-40B4-BE49-F238E27FC236}">
                <a16:creationId xmlns:a16="http://schemas.microsoft.com/office/drawing/2014/main" id="{B883180C-BA15-1B09-AC97-03E3E4A3046B}"/>
              </a:ext>
            </a:extLst>
          </p:cNvPr>
          <p:cNvPicPr>
            <a:picLocks noChangeAspect="1"/>
          </p:cNvPicPr>
          <p:nvPr/>
        </p:nvPicPr>
        <p:blipFill>
          <a:blip r:embed="rId2"/>
          <a:srcRect t="6803" r="-1" b="49752"/>
          <a:stretch>
            <a:fillRect/>
          </a:stretch>
        </p:blipFill>
        <p:spPr>
          <a:xfrm rot="10800000">
            <a:off x="20" y="1282"/>
            <a:ext cx="12191980" cy="6856718"/>
          </a:xfrm>
          <a:prstGeom prst="rect">
            <a:avLst/>
          </a:prstGeom>
        </p:spPr>
      </p:pic>
      <p:sp>
        <p:nvSpPr>
          <p:cNvPr id="3" name="Title 2">
            <a:extLst>
              <a:ext uri="{FF2B5EF4-FFF2-40B4-BE49-F238E27FC236}">
                <a16:creationId xmlns:a16="http://schemas.microsoft.com/office/drawing/2014/main" id="{73F3ED76-355C-4E4B-B1DE-A17F9C849E49}"/>
              </a:ext>
            </a:extLst>
          </p:cNvPr>
          <p:cNvSpPr>
            <a:spLocks noGrp="1"/>
          </p:cNvSpPr>
          <p:nvPr>
            <p:ph type="title"/>
          </p:nvPr>
        </p:nvSpPr>
        <p:spPr/>
        <p:txBody>
          <a:bodyPr/>
          <a:lstStyle/>
          <a:p>
            <a:r>
              <a:rPr lang="en-US" dirty="0">
                <a:latin typeface="Ayuthaya" pitchFamily="2" charset="-34"/>
                <a:ea typeface="Ayuthaya" pitchFamily="2" charset="-34"/>
                <a:cs typeface="Ayuthaya" pitchFamily="2" charset="-34"/>
              </a:rPr>
              <a:t>Popcorn Prompts</a:t>
            </a:r>
          </a:p>
        </p:txBody>
      </p:sp>
      <p:sp>
        <p:nvSpPr>
          <p:cNvPr id="4" name="Content Placeholder 3">
            <a:extLst>
              <a:ext uri="{FF2B5EF4-FFF2-40B4-BE49-F238E27FC236}">
                <a16:creationId xmlns:a16="http://schemas.microsoft.com/office/drawing/2014/main" id="{86903F47-BD3A-2759-7E15-A6B3D2724786}"/>
              </a:ext>
            </a:extLst>
          </p:cNvPr>
          <p:cNvSpPr>
            <a:spLocks noGrp="1"/>
          </p:cNvSpPr>
          <p:nvPr>
            <p:ph idx="1"/>
          </p:nvPr>
        </p:nvSpPr>
        <p:spPr/>
        <p:txBody>
          <a:bodyPr/>
          <a:lstStyle/>
          <a:p>
            <a:pPr marL="514350" indent="-514350">
              <a:buFont typeface="+mj-lt"/>
              <a:buAutoNum type="arabicPeriod"/>
            </a:pPr>
            <a:r>
              <a:rPr lang="en-US" dirty="0">
                <a:latin typeface="Ayuthaya" pitchFamily="2" charset="-34"/>
                <a:ea typeface="Ayuthaya" pitchFamily="2" charset="-34"/>
                <a:cs typeface="Ayuthaya" pitchFamily="2" charset="-34"/>
              </a:rPr>
              <a:t>One </a:t>
            </a:r>
            <a:r>
              <a:rPr lang="en-US" dirty="0" err="1">
                <a:latin typeface="Ayuthaya" pitchFamily="2" charset="-34"/>
                <a:ea typeface="Ayuthaya" pitchFamily="2" charset="-34"/>
                <a:cs typeface="Ayuthaya" pitchFamily="2" charset="-34"/>
              </a:rPr>
              <a:t>genAI</a:t>
            </a:r>
            <a:r>
              <a:rPr lang="en-US" dirty="0">
                <a:latin typeface="Ayuthaya" pitchFamily="2" charset="-34"/>
                <a:ea typeface="Ayuthaya" pitchFamily="2" charset="-34"/>
                <a:cs typeface="Ayuthaya" pitchFamily="2" charset="-34"/>
              </a:rPr>
              <a:t> in education nightmare</a:t>
            </a:r>
          </a:p>
          <a:p>
            <a:pPr marL="514350" indent="-514350">
              <a:buFont typeface="+mj-lt"/>
              <a:buAutoNum type="arabicPeriod"/>
            </a:pPr>
            <a:endParaRPr lang="en-US" dirty="0">
              <a:latin typeface="Ayuthaya" pitchFamily="2" charset="-34"/>
              <a:ea typeface="Ayuthaya" pitchFamily="2" charset="-34"/>
              <a:cs typeface="Ayuthaya" pitchFamily="2" charset="-34"/>
            </a:endParaRPr>
          </a:p>
          <a:p>
            <a:pPr marL="514350" indent="-514350">
              <a:buFont typeface="+mj-lt"/>
              <a:buAutoNum type="arabicPeriod"/>
            </a:pPr>
            <a:r>
              <a:rPr lang="en-US" dirty="0">
                <a:latin typeface="Ayuthaya" pitchFamily="2" charset="-34"/>
                <a:ea typeface="Ayuthaya" pitchFamily="2" charset="-34"/>
                <a:cs typeface="Ayuthaya" pitchFamily="2" charset="-34"/>
              </a:rPr>
              <a:t>One </a:t>
            </a:r>
            <a:r>
              <a:rPr lang="en-US" dirty="0" err="1">
                <a:latin typeface="Ayuthaya" pitchFamily="2" charset="-34"/>
                <a:ea typeface="Ayuthaya" pitchFamily="2" charset="-34"/>
                <a:cs typeface="Ayuthaya" pitchFamily="2" charset="-34"/>
              </a:rPr>
              <a:t>genAI</a:t>
            </a:r>
            <a:r>
              <a:rPr lang="en-US" dirty="0">
                <a:latin typeface="Ayuthaya" pitchFamily="2" charset="-34"/>
                <a:ea typeface="Ayuthaya" pitchFamily="2" charset="-34"/>
                <a:cs typeface="Ayuthaya" pitchFamily="2" charset="-34"/>
              </a:rPr>
              <a:t> in education dream</a:t>
            </a:r>
          </a:p>
          <a:p>
            <a:pPr marL="514350" indent="-514350">
              <a:buFont typeface="+mj-lt"/>
              <a:buAutoNum type="arabicPeriod"/>
            </a:pPr>
            <a:endParaRPr lang="en-US" dirty="0">
              <a:latin typeface="Ayuthaya" pitchFamily="2" charset="-34"/>
              <a:ea typeface="Ayuthaya" pitchFamily="2" charset="-34"/>
              <a:cs typeface="Ayuthaya" pitchFamily="2" charset="-34"/>
            </a:endParaRPr>
          </a:p>
          <a:p>
            <a:pPr marL="514350" indent="-514350">
              <a:buFont typeface="+mj-lt"/>
              <a:buAutoNum type="arabicPeriod"/>
            </a:pPr>
            <a:r>
              <a:rPr lang="en-US" dirty="0">
                <a:latin typeface="Ayuthaya" pitchFamily="2" charset="-34"/>
                <a:ea typeface="Ayuthaya" pitchFamily="2" charset="-34"/>
                <a:cs typeface="Ayuthaya" pitchFamily="2" charset="-34"/>
              </a:rPr>
              <a:t>One idea for a future teach in topic</a:t>
            </a:r>
          </a:p>
        </p:txBody>
      </p:sp>
    </p:spTree>
    <p:extLst>
      <p:ext uri="{BB962C8B-B14F-4D97-AF65-F5344CB8AC3E}">
        <p14:creationId xmlns:p14="http://schemas.microsoft.com/office/powerpoint/2010/main" val="2784461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8502-5E87-1C95-847F-8E366A27CC51}"/>
            </a:ext>
          </a:extLst>
        </p:cNvPr>
        <p:cNvGrpSpPr/>
        <p:nvPr/>
      </p:nvGrpSpPr>
      <p:grpSpPr>
        <a:xfrm>
          <a:off x="0" y="0"/>
          <a:ext cx="0" cy="0"/>
          <a:chOff x="0" y="0"/>
          <a:chExt cx="0" cy="0"/>
        </a:xfrm>
      </p:grpSpPr>
      <p:pic>
        <p:nvPicPr>
          <p:cNvPr id="2" name="Picture 1" descr="A blue and yellow squares&#10;&#10;AI-generated content may be incorrect.">
            <a:extLst>
              <a:ext uri="{FF2B5EF4-FFF2-40B4-BE49-F238E27FC236}">
                <a16:creationId xmlns:a16="http://schemas.microsoft.com/office/drawing/2014/main" id="{B6AC9F4C-E33D-1BBA-B99A-81DDD0228369}"/>
              </a:ext>
            </a:extLst>
          </p:cNvPr>
          <p:cNvPicPr>
            <a:picLocks noChangeAspect="1"/>
          </p:cNvPicPr>
          <p:nvPr/>
        </p:nvPicPr>
        <p:blipFill>
          <a:blip r:embed="rId2"/>
          <a:srcRect t="6803" r="-1" b="49752"/>
          <a:stretch>
            <a:fillRect/>
          </a:stretch>
        </p:blipFill>
        <p:spPr>
          <a:xfrm rot="10800000">
            <a:off x="20" y="1282"/>
            <a:ext cx="12191980" cy="6856718"/>
          </a:xfrm>
          <a:prstGeom prst="rect">
            <a:avLst/>
          </a:prstGeom>
        </p:spPr>
      </p:pic>
      <p:sp>
        <p:nvSpPr>
          <p:cNvPr id="3" name="Title 2">
            <a:extLst>
              <a:ext uri="{FF2B5EF4-FFF2-40B4-BE49-F238E27FC236}">
                <a16:creationId xmlns:a16="http://schemas.microsoft.com/office/drawing/2014/main" id="{44E82A8B-3FD0-BE32-2CA2-B2E7711E6753}"/>
              </a:ext>
            </a:extLst>
          </p:cNvPr>
          <p:cNvSpPr>
            <a:spLocks noGrp="1"/>
          </p:cNvSpPr>
          <p:nvPr>
            <p:ph type="title"/>
          </p:nvPr>
        </p:nvSpPr>
        <p:spPr/>
        <p:txBody>
          <a:bodyPr/>
          <a:lstStyle/>
          <a:p>
            <a:r>
              <a:rPr lang="en-US" dirty="0">
                <a:latin typeface="Ayuthaya" pitchFamily="2" charset="-34"/>
                <a:ea typeface="Ayuthaya" pitchFamily="2" charset="-34"/>
                <a:cs typeface="Ayuthaya" pitchFamily="2" charset="-34"/>
              </a:rPr>
              <a:t>Ways to stay involved</a:t>
            </a:r>
          </a:p>
        </p:txBody>
      </p:sp>
      <p:sp>
        <p:nvSpPr>
          <p:cNvPr id="4" name="Content Placeholder 3">
            <a:extLst>
              <a:ext uri="{FF2B5EF4-FFF2-40B4-BE49-F238E27FC236}">
                <a16:creationId xmlns:a16="http://schemas.microsoft.com/office/drawing/2014/main" id="{A6E0BA38-F9CE-71DF-48BC-E48763870008}"/>
              </a:ext>
            </a:extLst>
          </p:cNvPr>
          <p:cNvSpPr>
            <a:spLocks noGrp="1"/>
          </p:cNvSpPr>
          <p:nvPr>
            <p:ph idx="1"/>
          </p:nvPr>
        </p:nvSpPr>
        <p:spPr>
          <a:xfrm>
            <a:off x="838200" y="1825625"/>
            <a:ext cx="5257800" cy="4351338"/>
          </a:xfrm>
        </p:spPr>
        <p:txBody>
          <a:bodyPr>
            <a:normAutofit/>
          </a:bodyPr>
          <a:lstStyle/>
          <a:p>
            <a:r>
              <a:rPr lang="en-US" sz="2000" dirty="0">
                <a:latin typeface="Ayuthaya" pitchFamily="2" charset="-34"/>
                <a:ea typeface="Ayuthaya" pitchFamily="2" charset="-34"/>
                <a:cs typeface="Ayuthaya" pitchFamily="2" charset="-34"/>
              </a:rPr>
              <a:t>Sign up for our “Critical AI Literacies Collective” list-serv</a:t>
            </a:r>
          </a:p>
          <a:p>
            <a:endParaRPr lang="en-US" sz="2000" dirty="0">
              <a:latin typeface="Ayuthaya" pitchFamily="2" charset="-34"/>
              <a:ea typeface="Ayuthaya" pitchFamily="2" charset="-34"/>
              <a:cs typeface="Ayuthaya" pitchFamily="2" charset="-34"/>
            </a:endParaRPr>
          </a:p>
          <a:p>
            <a:r>
              <a:rPr lang="en-US" sz="2000" dirty="0">
                <a:latin typeface="Ayuthaya" pitchFamily="2" charset="-34"/>
                <a:ea typeface="Ayuthaya" pitchFamily="2" charset="-34"/>
                <a:cs typeface="Ayuthaya" pitchFamily="2" charset="-34"/>
              </a:rPr>
              <a:t>Email one of today’s speakers for details on the next teach-in planning meeting</a:t>
            </a:r>
          </a:p>
          <a:p>
            <a:endParaRPr lang="en-US" sz="2000" dirty="0">
              <a:latin typeface="Ayuthaya" pitchFamily="2" charset="-34"/>
              <a:ea typeface="Ayuthaya" pitchFamily="2" charset="-34"/>
              <a:cs typeface="Ayuthaya" pitchFamily="2" charset="-34"/>
            </a:endParaRPr>
          </a:p>
          <a:p>
            <a:r>
              <a:rPr lang="en-US" sz="2000" dirty="0">
                <a:latin typeface="Ayuthaya" pitchFamily="2" charset="-34"/>
                <a:ea typeface="Ayuthaya" pitchFamily="2" charset="-34"/>
                <a:cs typeface="Ayuthaya" pitchFamily="2" charset="-34"/>
              </a:rPr>
              <a:t>Stay in the room for a bit and continue chatting!</a:t>
            </a:r>
          </a:p>
        </p:txBody>
      </p:sp>
      <p:sp>
        <p:nvSpPr>
          <p:cNvPr id="5" name="TextBox 4">
            <a:extLst>
              <a:ext uri="{FF2B5EF4-FFF2-40B4-BE49-F238E27FC236}">
                <a16:creationId xmlns:a16="http://schemas.microsoft.com/office/drawing/2014/main" id="{728791B9-BAB5-2DD7-80BA-B771E7DE5E4A}"/>
              </a:ext>
            </a:extLst>
          </p:cNvPr>
          <p:cNvSpPr txBox="1"/>
          <p:nvPr/>
        </p:nvSpPr>
        <p:spPr>
          <a:xfrm>
            <a:off x="5861060" y="1538140"/>
            <a:ext cx="5880080" cy="4770537"/>
          </a:xfrm>
          <a:prstGeom prst="rect">
            <a:avLst/>
          </a:prstGeom>
          <a:noFill/>
        </p:spPr>
        <p:txBody>
          <a:bodyPr wrap="square" rtlCol="0">
            <a:spAutoFit/>
          </a:bodyPr>
          <a:lstStyle/>
          <a:p>
            <a:pPr algn="r"/>
            <a:r>
              <a:rPr lang="en-US" sz="1600" b="1" dirty="0">
                <a:latin typeface="Ayuthaya" pitchFamily="2" charset="-34"/>
                <a:ea typeface="Ayuthaya" pitchFamily="2" charset="-34"/>
                <a:cs typeface="Ayuthaya" pitchFamily="2" charset="-34"/>
              </a:rPr>
              <a:t>Emails:</a:t>
            </a:r>
          </a:p>
          <a:p>
            <a:pPr algn="r"/>
            <a:endParaRPr lang="en-US" sz="1600" b="1"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Jenny Forsythe </a:t>
            </a:r>
            <a:r>
              <a:rPr lang="en-US" sz="1600" dirty="0">
                <a:latin typeface="Ayuthaya" pitchFamily="2" charset="-34"/>
                <a:ea typeface="Ayuthaya" pitchFamily="2" charset="-34"/>
                <a:cs typeface="Ayuthaya" pitchFamily="2" charset="-34"/>
              </a:rPr>
              <a:t>(fosytj3@wwu.edu)</a:t>
            </a:r>
          </a:p>
          <a:p>
            <a:pPr algn="r"/>
            <a:endParaRPr lang="en-US" sz="1600" dirty="0">
              <a:latin typeface="Ayuthaya" pitchFamily="2" charset="-34"/>
              <a:ea typeface="Ayuthaya" pitchFamily="2" charset="-34"/>
              <a:cs typeface="Ayuthaya" pitchFamily="2" charset="-34"/>
            </a:endParaRPr>
          </a:p>
          <a:p>
            <a:pPr algn="r"/>
            <a:r>
              <a:rPr lang="en-US" sz="1600" b="1" dirty="0" err="1">
                <a:latin typeface="Ayuthaya" pitchFamily="2" charset="-34"/>
                <a:ea typeface="Ayuthaya" pitchFamily="2" charset="-34"/>
                <a:cs typeface="Ayuthaya" pitchFamily="2" charset="-34"/>
              </a:rPr>
              <a:t>Amites</a:t>
            </a:r>
            <a:r>
              <a:rPr lang="en-US" sz="1600" b="1" dirty="0">
                <a:latin typeface="Ayuthaya" pitchFamily="2" charset="-34"/>
                <a:ea typeface="Ayuthaya" pitchFamily="2" charset="-34"/>
                <a:cs typeface="Ayuthaya" pitchFamily="2" charset="-34"/>
              </a:rPr>
              <a:t> Sarkar </a:t>
            </a:r>
            <a:r>
              <a:rPr lang="en-US" sz="1600" dirty="0">
                <a:latin typeface="Ayuthaya" pitchFamily="2" charset="-34"/>
                <a:ea typeface="Ayuthaya" pitchFamily="2" charset="-34"/>
                <a:cs typeface="Ayuthaya" pitchFamily="2" charset="-34"/>
              </a:rPr>
              <a:t>(</a:t>
            </a:r>
            <a:r>
              <a:rPr lang="en-US" sz="1600" dirty="0" err="1">
                <a:latin typeface="Ayuthaya" pitchFamily="2" charset="-34"/>
                <a:ea typeface="Ayuthaya" pitchFamily="2" charset="-34"/>
                <a:cs typeface="Ayuthaya" pitchFamily="2" charset="-34"/>
              </a:rPr>
              <a:t>sarkara@wwu.edu</a:t>
            </a:r>
            <a:r>
              <a:rPr lang="en-US" sz="1600" dirty="0">
                <a:latin typeface="Ayuthaya" pitchFamily="2" charset="-34"/>
                <a:ea typeface="Ayuthaya" pitchFamily="2" charset="-34"/>
                <a:cs typeface="Ayuthaya" pitchFamily="2" charset="-34"/>
              </a:rPr>
              <a:t>)</a:t>
            </a:r>
          </a:p>
          <a:p>
            <a:pPr algn="r"/>
            <a:endParaRPr lang="en-US" sz="1600"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Emily </a:t>
            </a:r>
            <a:r>
              <a:rPr lang="en-US" sz="1600" b="1" dirty="0" err="1">
                <a:latin typeface="Ayuthaya" pitchFamily="2" charset="-34"/>
                <a:ea typeface="Ayuthaya" pitchFamily="2" charset="-34"/>
                <a:cs typeface="Ayuthaya" pitchFamily="2" charset="-34"/>
              </a:rPr>
              <a:t>Spraklin</a:t>
            </a:r>
            <a:r>
              <a:rPr lang="en-US" sz="1600" b="1" dirty="0">
                <a:latin typeface="Ayuthaya" pitchFamily="2" charset="-34"/>
                <a:ea typeface="Ayuthaya" pitchFamily="2" charset="-34"/>
                <a:cs typeface="Ayuthaya" pitchFamily="2" charset="-34"/>
              </a:rPr>
              <a:t> </a:t>
            </a:r>
            <a:r>
              <a:rPr lang="en-US" sz="1600" dirty="0">
                <a:latin typeface="Ayuthaya" pitchFamily="2" charset="-34"/>
                <a:ea typeface="Ayuthaya" pitchFamily="2" charset="-34"/>
                <a:cs typeface="Ayuthaya" pitchFamily="2" charset="-34"/>
              </a:rPr>
              <a:t>(</a:t>
            </a:r>
            <a:r>
              <a:rPr lang="en-US" sz="1600" dirty="0" err="1">
                <a:latin typeface="Ayuthaya" pitchFamily="2" charset="-34"/>
                <a:ea typeface="Ayuthaya" pitchFamily="2" charset="-34"/>
                <a:cs typeface="Ayuthaya" pitchFamily="2" charset="-34"/>
              </a:rPr>
              <a:t>sprake@wwu.edu</a:t>
            </a:r>
            <a:r>
              <a:rPr lang="en-US" sz="1600" dirty="0">
                <a:latin typeface="Ayuthaya" pitchFamily="2" charset="-34"/>
                <a:ea typeface="Ayuthaya" pitchFamily="2" charset="-34"/>
                <a:cs typeface="Ayuthaya" pitchFamily="2" charset="-34"/>
              </a:rPr>
              <a:t>)</a:t>
            </a:r>
          </a:p>
          <a:p>
            <a:pPr algn="r"/>
            <a:endParaRPr lang="en-US" sz="1600"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Claudia Johnson </a:t>
            </a:r>
            <a:r>
              <a:rPr lang="en-US" sz="1600" dirty="0">
                <a:latin typeface="Ayuthaya" pitchFamily="2" charset="-34"/>
                <a:ea typeface="Ayuthaya" pitchFamily="2" charset="-34"/>
                <a:cs typeface="Ayuthaya" pitchFamily="2" charset="-34"/>
              </a:rPr>
              <a:t>(john567@wwu.edu)</a:t>
            </a:r>
          </a:p>
          <a:p>
            <a:pPr algn="r"/>
            <a:endParaRPr lang="en-US" sz="1600"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Xi Wang </a:t>
            </a:r>
            <a:r>
              <a:rPr lang="en-US" sz="1600" dirty="0">
                <a:latin typeface="Ayuthaya" pitchFamily="2" charset="-34"/>
                <a:ea typeface="Ayuthaya" pitchFamily="2" charset="-34"/>
                <a:cs typeface="Ayuthaya" pitchFamily="2" charset="-34"/>
              </a:rPr>
              <a:t>(</a:t>
            </a:r>
            <a:r>
              <a:rPr lang="en-US" sz="1600" dirty="0" err="1">
                <a:latin typeface="Ayuthaya" pitchFamily="2" charset="-34"/>
                <a:ea typeface="Ayuthaya" pitchFamily="2" charset="-34"/>
                <a:cs typeface="Ayuthaya" pitchFamily="2" charset="-34"/>
              </a:rPr>
              <a:t>xi.wang@wwu.edu</a:t>
            </a:r>
            <a:r>
              <a:rPr lang="en-US" sz="1600" dirty="0">
                <a:latin typeface="Ayuthaya" pitchFamily="2" charset="-34"/>
                <a:ea typeface="Ayuthaya" pitchFamily="2" charset="-34"/>
                <a:cs typeface="Ayuthaya" pitchFamily="2" charset="-34"/>
              </a:rPr>
              <a:t>)</a:t>
            </a:r>
          </a:p>
          <a:p>
            <a:pPr algn="r"/>
            <a:endParaRPr lang="en-US" sz="1600"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Aspen Clark </a:t>
            </a:r>
            <a:r>
              <a:rPr lang="en-US" sz="1600" dirty="0">
                <a:latin typeface="Ayuthaya" pitchFamily="2" charset="-34"/>
                <a:ea typeface="Ayuthaya" pitchFamily="2" charset="-34"/>
                <a:cs typeface="Ayuthaya" pitchFamily="2" charset="-34"/>
              </a:rPr>
              <a:t>(clarkm34@wwu.edu)</a:t>
            </a:r>
          </a:p>
          <a:p>
            <a:pPr algn="r"/>
            <a:endParaRPr lang="en-US" sz="1600"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Robyn Dahl </a:t>
            </a:r>
            <a:r>
              <a:rPr lang="en-US" sz="1600" dirty="0">
                <a:latin typeface="Ayuthaya" pitchFamily="2" charset="-34"/>
                <a:ea typeface="Ayuthaya" pitchFamily="2" charset="-34"/>
                <a:cs typeface="Ayuthaya" pitchFamily="2" charset="-34"/>
              </a:rPr>
              <a:t>(dahlr4@wwu.edu)</a:t>
            </a:r>
          </a:p>
          <a:p>
            <a:pPr algn="r"/>
            <a:endParaRPr lang="en-US" sz="1600"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Brianna Delker </a:t>
            </a:r>
            <a:r>
              <a:rPr lang="en-US" sz="1600" dirty="0">
                <a:latin typeface="Ayuthaya" pitchFamily="2" charset="-34"/>
                <a:ea typeface="Ayuthaya" pitchFamily="2" charset="-34"/>
                <a:cs typeface="Ayuthaya" pitchFamily="2" charset="-34"/>
              </a:rPr>
              <a:t>(delkerb@wwu.edu)</a:t>
            </a:r>
          </a:p>
          <a:p>
            <a:pPr algn="r"/>
            <a:endParaRPr lang="en-US" sz="1600" dirty="0">
              <a:latin typeface="Ayuthaya" pitchFamily="2" charset="-34"/>
              <a:ea typeface="Ayuthaya" pitchFamily="2" charset="-34"/>
              <a:cs typeface="Ayuthaya" pitchFamily="2" charset="-34"/>
            </a:endParaRPr>
          </a:p>
          <a:p>
            <a:pPr algn="r"/>
            <a:r>
              <a:rPr lang="en-US" sz="1600" b="1" dirty="0">
                <a:latin typeface="Ayuthaya" pitchFamily="2" charset="-34"/>
                <a:ea typeface="Ayuthaya" pitchFamily="2" charset="-34"/>
                <a:cs typeface="Ayuthaya" pitchFamily="2" charset="-34"/>
              </a:rPr>
              <a:t>Christine Johnson</a:t>
            </a:r>
            <a:r>
              <a:rPr lang="en-US" sz="1600" dirty="0">
                <a:latin typeface="Ayuthaya" pitchFamily="2" charset="-34"/>
                <a:ea typeface="Ayuthaya" pitchFamily="2" charset="-34"/>
                <a:cs typeface="Ayuthaya" pitchFamily="2" charset="-34"/>
              </a:rPr>
              <a:t> (</a:t>
            </a:r>
            <a:r>
              <a:rPr lang="en-US" sz="1600" dirty="0" err="1">
                <a:latin typeface="Ayuthaya" pitchFamily="2" charset="-34"/>
                <a:ea typeface="Ayuthaya" pitchFamily="2" charset="-34"/>
                <a:cs typeface="Ayuthaya" pitchFamily="2" charset="-34"/>
              </a:rPr>
              <a:t>christine.johnson@wwu.edu</a:t>
            </a:r>
            <a:r>
              <a:rPr lang="en-US" sz="1600" dirty="0">
                <a:latin typeface="Ayuthaya" pitchFamily="2" charset="-34"/>
                <a:ea typeface="Ayuthaya" pitchFamily="2" charset="-34"/>
                <a:cs typeface="Ayuthaya" pitchFamily="2" charset="-34"/>
              </a:rPr>
              <a:t>)</a:t>
            </a:r>
            <a:endParaRPr lang="en-US" sz="1600" b="1" dirty="0">
              <a:latin typeface="Ayuthaya" pitchFamily="2" charset="-34"/>
              <a:ea typeface="Ayuthaya" pitchFamily="2" charset="-34"/>
              <a:cs typeface="Ayuthaya" pitchFamily="2" charset="-34"/>
            </a:endParaRPr>
          </a:p>
        </p:txBody>
      </p:sp>
      <p:sp>
        <p:nvSpPr>
          <p:cNvPr id="7" name="Rounded Rectangle 6">
            <a:extLst>
              <a:ext uri="{FF2B5EF4-FFF2-40B4-BE49-F238E27FC236}">
                <a16:creationId xmlns:a16="http://schemas.microsoft.com/office/drawing/2014/main" id="{571FCCF5-6857-9576-2517-2617E6E10DA3}"/>
              </a:ext>
            </a:extLst>
          </p:cNvPr>
          <p:cNvSpPr/>
          <p:nvPr/>
        </p:nvSpPr>
        <p:spPr>
          <a:xfrm>
            <a:off x="622300" y="1600200"/>
            <a:ext cx="5626100" cy="37846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696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43226"/>
            <a:ext cx="4998846" cy="4277895"/>
            <a:chOff x="1044902" y="324430"/>
            <a:chExt cx="2522855" cy="2159000"/>
          </a:xfrm>
        </p:grpSpPr>
        <p:sp>
          <p:nvSpPr>
            <p:cNvPr id="3" name="object 3"/>
            <p:cNvSpPr/>
            <p:nvPr/>
          </p:nvSpPr>
          <p:spPr>
            <a:xfrm>
              <a:off x="1046025" y="325553"/>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25553"/>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1404330" y="683858"/>
              <a:ext cx="1439959" cy="1439959"/>
            </a:xfrm>
            <a:prstGeom prst="rect">
              <a:avLst/>
            </a:prstGeom>
          </p:spPr>
        </p:pic>
        <p:pic>
          <p:nvPicPr>
            <p:cNvPr id="6" name="object 6"/>
            <p:cNvPicPr/>
            <p:nvPr/>
          </p:nvPicPr>
          <p:blipFill>
            <a:blip r:embed="rId3" cstate="print"/>
            <a:stretch>
              <a:fillRect/>
            </a:stretch>
          </p:blipFill>
          <p:spPr>
            <a:xfrm>
              <a:off x="2933023" y="510884"/>
              <a:ext cx="634615" cy="112321"/>
            </a:xfrm>
            <a:prstGeom prst="rect">
              <a:avLst/>
            </a:prstGeom>
          </p:spPr>
        </p:pic>
      </p:grpSp>
      <p:sp>
        <p:nvSpPr>
          <p:cNvPr id="7" name="object 7"/>
          <p:cNvSpPr txBox="1"/>
          <p:nvPr/>
        </p:nvSpPr>
        <p:spPr>
          <a:xfrm>
            <a:off x="2765913" y="5273013"/>
            <a:ext cx="3491517" cy="525404"/>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spc="-50" dirty="0">
                <a:latin typeface="Arial"/>
                <a:cs typeface="Arial"/>
              </a:rPr>
              <a:t>AI</a:t>
            </a:r>
            <a:endParaRPr sz="1189">
              <a:latin typeface="Arial"/>
              <a:cs typeface="Arial"/>
            </a:endParaRPr>
          </a:p>
        </p:txBody>
      </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99115" y="643226"/>
            <a:ext cx="4998846" cy="4277895"/>
            <a:chOff x="1044902" y="324430"/>
            <a:chExt cx="2522855" cy="2159000"/>
          </a:xfrm>
        </p:grpSpPr>
        <p:sp>
          <p:nvSpPr>
            <p:cNvPr id="3" name="object 3"/>
            <p:cNvSpPr/>
            <p:nvPr/>
          </p:nvSpPr>
          <p:spPr>
            <a:xfrm>
              <a:off x="1046025" y="325553"/>
              <a:ext cx="2157095" cy="2157095"/>
            </a:xfrm>
            <a:custGeom>
              <a:avLst/>
              <a:gdLst/>
              <a:ahLst/>
              <a:cxnLst/>
              <a:rect l="l" t="t" r="r" b="b"/>
              <a:pathLst>
                <a:path w="2157095" h="2157095">
                  <a:moveTo>
                    <a:pt x="1078284" y="0"/>
                  </a:move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2" y="1685807"/>
                  </a:lnTo>
                  <a:lnTo>
                    <a:pt x="1993830" y="1648189"/>
                  </a:lnTo>
                  <a:lnTo>
                    <a:pt x="2016852" y="1609507"/>
                  </a:lnTo>
                  <a:lnTo>
                    <a:pt x="2038284" y="1569804"/>
                  </a:lnTo>
                  <a:lnTo>
                    <a:pt x="2058082" y="1529126"/>
                  </a:lnTo>
                  <a:lnTo>
                    <a:pt x="2076203" y="1487515"/>
                  </a:lnTo>
                  <a:lnTo>
                    <a:pt x="2092603"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lnTo>
                    <a:pt x="2155519" y="1030253"/>
                  </a:lnTo>
                  <a:lnTo>
                    <a:pt x="2152396" y="982760"/>
                  </a:lnTo>
                  <a:lnTo>
                    <a:pt x="2147245" y="935849"/>
                  </a:lnTo>
                  <a:lnTo>
                    <a:pt x="2140110" y="889563"/>
                  </a:lnTo>
                  <a:lnTo>
                    <a:pt x="2131034" y="843947"/>
                  </a:lnTo>
                  <a:lnTo>
                    <a:pt x="2120062" y="799044"/>
                  </a:lnTo>
                  <a:lnTo>
                    <a:pt x="2107237" y="754899"/>
                  </a:lnTo>
                  <a:lnTo>
                    <a:pt x="2092603" y="711554"/>
                  </a:lnTo>
                  <a:lnTo>
                    <a:pt x="2076203" y="669054"/>
                  </a:lnTo>
                  <a:lnTo>
                    <a:pt x="2058082" y="627443"/>
                  </a:lnTo>
                  <a:lnTo>
                    <a:pt x="2038284" y="586764"/>
                  </a:lnTo>
                  <a:lnTo>
                    <a:pt x="2016852" y="547062"/>
                  </a:lnTo>
                  <a:lnTo>
                    <a:pt x="1993830" y="508380"/>
                  </a:lnTo>
                  <a:lnTo>
                    <a:pt x="1969262"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close/>
                </a:path>
              </a:pathLst>
            </a:custGeom>
            <a:solidFill>
              <a:srgbClr val="E7FFFF"/>
            </a:solidFill>
          </p:spPr>
          <p:txBody>
            <a:bodyPr wrap="square" lIns="0" tIns="0" rIns="0" bIns="0" rtlCol="0"/>
            <a:lstStyle/>
            <a:p>
              <a:endParaRPr sz="3567"/>
            </a:p>
          </p:txBody>
        </p:sp>
        <p:sp>
          <p:nvSpPr>
            <p:cNvPr id="4" name="object 4"/>
            <p:cNvSpPr/>
            <p:nvPr/>
          </p:nvSpPr>
          <p:spPr>
            <a:xfrm>
              <a:off x="1046025" y="325553"/>
              <a:ext cx="2157095" cy="2157095"/>
            </a:xfrm>
            <a:custGeom>
              <a:avLst/>
              <a:gdLst/>
              <a:ahLst/>
              <a:cxnLst/>
              <a:rect l="l" t="t" r="r" b="b"/>
              <a:pathLst>
                <a:path w="2157095" h="2157095">
                  <a:moveTo>
                    <a:pt x="2156569" y="1078284"/>
                  </a:moveTo>
                  <a:lnTo>
                    <a:pt x="2155519" y="1030253"/>
                  </a:lnTo>
                  <a:lnTo>
                    <a:pt x="2152396" y="982760"/>
                  </a:lnTo>
                  <a:lnTo>
                    <a:pt x="2147245" y="935849"/>
                  </a:lnTo>
                  <a:lnTo>
                    <a:pt x="2140110" y="889563"/>
                  </a:lnTo>
                  <a:lnTo>
                    <a:pt x="2131034" y="843947"/>
                  </a:lnTo>
                  <a:lnTo>
                    <a:pt x="2120062" y="799044"/>
                  </a:lnTo>
                  <a:lnTo>
                    <a:pt x="2107237" y="754899"/>
                  </a:lnTo>
                  <a:lnTo>
                    <a:pt x="2092602" y="711554"/>
                  </a:lnTo>
                  <a:lnTo>
                    <a:pt x="2076203" y="669054"/>
                  </a:lnTo>
                  <a:lnTo>
                    <a:pt x="2058082" y="627443"/>
                  </a:lnTo>
                  <a:lnTo>
                    <a:pt x="2038284" y="586764"/>
                  </a:lnTo>
                  <a:lnTo>
                    <a:pt x="2016852" y="547062"/>
                  </a:lnTo>
                  <a:lnTo>
                    <a:pt x="1993830" y="508380"/>
                  </a:lnTo>
                  <a:lnTo>
                    <a:pt x="1969261" y="470762"/>
                  </a:lnTo>
                  <a:lnTo>
                    <a:pt x="1943191" y="434251"/>
                  </a:lnTo>
                  <a:lnTo>
                    <a:pt x="1915662" y="398892"/>
                  </a:lnTo>
                  <a:lnTo>
                    <a:pt x="1886719" y="364729"/>
                  </a:lnTo>
                  <a:lnTo>
                    <a:pt x="1856405" y="331805"/>
                  </a:lnTo>
                  <a:lnTo>
                    <a:pt x="1824764" y="300164"/>
                  </a:lnTo>
                  <a:lnTo>
                    <a:pt x="1791840" y="269850"/>
                  </a:lnTo>
                  <a:lnTo>
                    <a:pt x="1757676" y="240906"/>
                  </a:lnTo>
                  <a:lnTo>
                    <a:pt x="1722318" y="213378"/>
                  </a:lnTo>
                  <a:lnTo>
                    <a:pt x="1685807" y="187307"/>
                  </a:lnTo>
                  <a:lnTo>
                    <a:pt x="1648189" y="162739"/>
                  </a:lnTo>
                  <a:lnTo>
                    <a:pt x="1609507" y="139717"/>
                  </a:lnTo>
                  <a:lnTo>
                    <a:pt x="1569804" y="118285"/>
                  </a:lnTo>
                  <a:lnTo>
                    <a:pt x="1529126" y="98487"/>
                  </a:lnTo>
                  <a:lnTo>
                    <a:pt x="1487514" y="80366"/>
                  </a:lnTo>
                  <a:lnTo>
                    <a:pt x="1445015" y="63966"/>
                  </a:lnTo>
                  <a:lnTo>
                    <a:pt x="1401670" y="49332"/>
                  </a:lnTo>
                  <a:lnTo>
                    <a:pt x="1357524" y="36507"/>
                  </a:lnTo>
                  <a:lnTo>
                    <a:pt x="1312622" y="25534"/>
                  </a:lnTo>
                  <a:lnTo>
                    <a:pt x="1267006" y="16459"/>
                  </a:lnTo>
                  <a:lnTo>
                    <a:pt x="1220720" y="9324"/>
                  </a:lnTo>
                  <a:lnTo>
                    <a:pt x="1173809" y="4173"/>
                  </a:lnTo>
                  <a:lnTo>
                    <a:pt x="1126316" y="1050"/>
                  </a:lnTo>
                  <a:lnTo>
                    <a:pt x="1078284" y="0"/>
                  </a:lnTo>
                  <a:lnTo>
                    <a:pt x="1030253" y="1050"/>
                  </a:lnTo>
                  <a:lnTo>
                    <a:pt x="982760" y="4173"/>
                  </a:lnTo>
                  <a:lnTo>
                    <a:pt x="935849" y="9324"/>
                  </a:lnTo>
                  <a:lnTo>
                    <a:pt x="889563" y="16459"/>
                  </a:lnTo>
                  <a:lnTo>
                    <a:pt x="843947" y="25534"/>
                  </a:lnTo>
                  <a:lnTo>
                    <a:pt x="799044" y="36507"/>
                  </a:lnTo>
                  <a:lnTo>
                    <a:pt x="754898" y="49332"/>
                  </a:lnTo>
                  <a:lnTo>
                    <a:pt x="711554" y="63966"/>
                  </a:lnTo>
                  <a:lnTo>
                    <a:pt x="669054" y="80366"/>
                  </a:lnTo>
                  <a:lnTo>
                    <a:pt x="627443" y="98487"/>
                  </a:lnTo>
                  <a:lnTo>
                    <a:pt x="586764" y="118285"/>
                  </a:lnTo>
                  <a:lnTo>
                    <a:pt x="547062" y="139717"/>
                  </a:lnTo>
                  <a:lnTo>
                    <a:pt x="508380" y="162739"/>
                  </a:lnTo>
                  <a:lnTo>
                    <a:pt x="470761" y="187307"/>
                  </a:lnTo>
                  <a:lnTo>
                    <a:pt x="434251" y="213378"/>
                  </a:lnTo>
                  <a:lnTo>
                    <a:pt x="398892" y="240906"/>
                  </a:lnTo>
                  <a:lnTo>
                    <a:pt x="364729" y="269850"/>
                  </a:lnTo>
                  <a:lnTo>
                    <a:pt x="331805" y="300164"/>
                  </a:lnTo>
                  <a:lnTo>
                    <a:pt x="300164" y="331805"/>
                  </a:lnTo>
                  <a:lnTo>
                    <a:pt x="269849" y="364729"/>
                  </a:lnTo>
                  <a:lnTo>
                    <a:pt x="240906" y="398892"/>
                  </a:lnTo>
                  <a:lnTo>
                    <a:pt x="213377" y="434251"/>
                  </a:lnTo>
                  <a:lnTo>
                    <a:pt x="187307" y="470762"/>
                  </a:lnTo>
                  <a:lnTo>
                    <a:pt x="162739" y="508380"/>
                  </a:lnTo>
                  <a:lnTo>
                    <a:pt x="139717" y="547062"/>
                  </a:lnTo>
                  <a:lnTo>
                    <a:pt x="118285" y="586764"/>
                  </a:lnTo>
                  <a:lnTo>
                    <a:pt x="98486" y="627443"/>
                  </a:lnTo>
                  <a:lnTo>
                    <a:pt x="80366" y="669054"/>
                  </a:lnTo>
                  <a:lnTo>
                    <a:pt x="63966" y="711554"/>
                  </a:lnTo>
                  <a:lnTo>
                    <a:pt x="49332" y="754899"/>
                  </a:lnTo>
                  <a:lnTo>
                    <a:pt x="36507" y="799044"/>
                  </a:lnTo>
                  <a:lnTo>
                    <a:pt x="25534" y="843947"/>
                  </a:lnTo>
                  <a:lnTo>
                    <a:pt x="16459" y="889563"/>
                  </a:lnTo>
                  <a:lnTo>
                    <a:pt x="9324" y="935849"/>
                  </a:lnTo>
                  <a:lnTo>
                    <a:pt x="4173" y="982760"/>
                  </a:lnTo>
                  <a:lnTo>
                    <a:pt x="1050" y="1030253"/>
                  </a:lnTo>
                  <a:lnTo>
                    <a:pt x="0" y="1078284"/>
                  </a:lnTo>
                  <a:lnTo>
                    <a:pt x="1050" y="1126316"/>
                  </a:lnTo>
                  <a:lnTo>
                    <a:pt x="4173" y="1173809"/>
                  </a:lnTo>
                  <a:lnTo>
                    <a:pt x="9324" y="1220720"/>
                  </a:lnTo>
                  <a:lnTo>
                    <a:pt x="16459" y="1267006"/>
                  </a:lnTo>
                  <a:lnTo>
                    <a:pt x="25534" y="1312622"/>
                  </a:lnTo>
                  <a:lnTo>
                    <a:pt x="36507" y="1357525"/>
                  </a:lnTo>
                  <a:lnTo>
                    <a:pt x="49332" y="1401670"/>
                  </a:lnTo>
                  <a:lnTo>
                    <a:pt x="63966" y="1445015"/>
                  </a:lnTo>
                  <a:lnTo>
                    <a:pt x="80366" y="1487515"/>
                  </a:lnTo>
                  <a:lnTo>
                    <a:pt x="98486" y="1529126"/>
                  </a:lnTo>
                  <a:lnTo>
                    <a:pt x="118285" y="1569804"/>
                  </a:lnTo>
                  <a:lnTo>
                    <a:pt x="139717" y="1609507"/>
                  </a:lnTo>
                  <a:lnTo>
                    <a:pt x="162739" y="1648189"/>
                  </a:lnTo>
                  <a:lnTo>
                    <a:pt x="187307" y="1685807"/>
                  </a:lnTo>
                  <a:lnTo>
                    <a:pt x="213377" y="1722318"/>
                  </a:lnTo>
                  <a:lnTo>
                    <a:pt x="240906" y="1757677"/>
                  </a:lnTo>
                  <a:lnTo>
                    <a:pt x="269849" y="1791840"/>
                  </a:lnTo>
                  <a:lnTo>
                    <a:pt x="300164" y="1824764"/>
                  </a:lnTo>
                  <a:lnTo>
                    <a:pt x="331805" y="1856405"/>
                  </a:lnTo>
                  <a:lnTo>
                    <a:pt x="364729" y="1886719"/>
                  </a:lnTo>
                  <a:lnTo>
                    <a:pt x="398892" y="1915663"/>
                  </a:lnTo>
                  <a:lnTo>
                    <a:pt x="434251" y="1943191"/>
                  </a:lnTo>
                  <a:lnTo>
                    <a:pt x="470761" y="1969262"/>
                  </a:lnTo>
                  <a:lnTo>
                    <a:pt x="508380" y="1993830"/>
                  </a:lnTo>
                  <a:lnTo>
                    <a:pt x="547062" y="2016852"/>
                  </a:lnTo>
                  <a:lnTo>
                    <a:pt x="586764" y="2038284"/>
                  </a:lnTo>
                  <a:lnTo>
                    <a:pt x="627443" y="2058082"/>
                  </a:lnTo>
                  <a:lnTo>
                    <a:pt x="669054" y="2076203"/>
                  </a:lnTo>
                  <a:lnTo>
                    <a:pt x="711554" y="2092603"/>
                  </a:lnTo>
                  <a:lnTo>
                    <a:pt x="754898" y="2107237"/>
                  </a:lnTo>
                  <a:lnTo>
                    <a:pt x="799044" y="2120062"/>
                  </a:lnTo>
                  <a:lnTo>
                    <a:pt x="843947" y="2131034"/>
                  </a:lnTo>
                  <a:lnTo>
                    <a:pt x="889563" y="2140110"/>
                  </a:lnTo>
                  <a:lnTo>
                    <a:pt x="935849" y="2147245"/>
                  </a:lnTo>
                  <a:lnTo>
                    <a:pt x="982760" y="2152396"/>
                  </a:lnTo>
                  <a:lnTo>
                    <a:pt x="1030253" y="2155519"/>
                  </a:lnTo>
                  <a:lnTo>
                    <a:pt x="1078284" y="2156569"/>
                  </a:lnTo>
                  <a:lnTo>
                    <a:pt x="1126316" y="2155519"/>
                  </a:lnTo>
                  <a:lnTo>
                    <a:pt x="1173809" y="2152396"/>
                  </a:lnTo>
                  <a:lnTo>
                    <a:pt x="1220720" y="2147245"/>
                  </a:lnTo>
                  <a:lnTo>
                    <a:pt x="1267006" y="2140110"/>
                  </a:lnTo>
                  <a:lnTo>
                    <a:pt x="1312622" y="2131034"/>
                  </a:lnTo>
                  <a:lnTo>
                    <a:pt x="1357524" y="2120062"/>
                  </a:lnTo>
                  <a:lnTo>
                    <a:pt x="1401670" y="2107237"/>
                  </a:lnTo>
                  <a:lnTo>
                    <a:pt x="1445015" y="2092603"/>
                  </a:lnTo>
                  <a:lnTo>
                    <a:pt x="1487514" y="2076203"/>
                  </a:lnTo>
                  <a:lnTo>
                    <a:pt x="1529126" y="2058082"/>
                  </a:lnTo>
                  <a:lnTo>
                    <a:pt x="1569804" y="2038284"/>
                  </a:lnTo>
                  <a:lnTo>
                    <a:pt x="1609507" y="2016852"/>
                  </a:lnTo>
                  <a:lnTo>
                    <a:pt x="1648189" y="1993830"/>
                  </a:lnTo>
                  <a:lnTo>
                    <a:pt x="1685807" y="1969262"/>
                  </a:lnTo>
                  <a:lnTo>
                    <a:pt x="1722318" y="1943191"/>
                  </a:lnTo>
                  <a:lnTo>
                    <a:pt x="1757676" y="1915663"/>
                  </a:lnTo>
                  <a:lnTo>
                    <a:pt x="1791840" y="1886719"/>
                  </a:lnTo>
                  <a:lnTo>
                    <a:pt x="1824764" y="1856405"/>
                  </a:lnTo>
                  <a:lnTo>
                    <a:pt x="1856405" y="1824764"/>
                  </a:lnTo>
                  <a:lnTo>
                    <a:pt x="1886719" y="1791840"/>
                  </a:lnTo>
                  <a:lnTo>
                    <a:pt x="1915662" y="1757677"/>
                  </a:lnTo>
                  <a:lnTo>
                    <a:pt x="1943191" y="1722318"/>
                  </a:lnTo>
                  <a:lnTo>
                    <a:pt x="1969261" y="1685807"/>
                  </a:lnTo>
                  <a:lnTo>
                    <a:pt x="1993830" y="1648189"/>
                  </a:lnTo>
                  <a:lnTo>
                    <a:pt x="2016852" y="1609507"/>
                  </a:lnTo>
                  <a:lnTo>
                    <a:pt x="2038284" y="1569804"/>
                  </a:lnTo>
                  <a:lnTo>
                    <a:pt x="2058082" y="1529126"/>
                  </a:lnTo>
                  <a:lnTo>
                    <a:pt x="2076203" y="1487515"/>
                  </a:lnTo>
                  <a:lnTo>
                    <a:pt x="2092602" y="1445015"/>
                  </a:lnTo>
                  <a:lnTo>
                    <a:pt x="2107237" y="1401670"/>
                  </a:lnTo>
                  <a:lnTo>
                    <a:pt x="2120062" y="1357525"/>
                  </a:lnTo>
                  <a:lnTo>
                    <a:pt x="2131034" y="1312622"/>
                  </a:lnTo>
                  <a:lnTo>
                    <a:pt x="2140110" y="1267006"/>
                  </a:lnTo>
                  <a:lnTo>
                    <a:pt x="2147245" y="1220720"/>
                  </a:lnTo>
                  <a:lnTo>
                    <a:pt x="2152396" y="1173809"/>
                  </a:lnTo>
                  <a:lnTo>
                    <a:pt x="2155519" y="1126316"/>
                  </a:lnTo>
                  <a:lnTo>
                    <a:pt x="2156569" y="1078284"/>
                  </a:lnTo>
                  <a:close/>
                </a:path>
              </a:pathLst>
            </a:custGeom>
            <a:ln w="3175">
              <a:solidFill>
                <a:srgbClr val="000000"/>
              </a:solidFill>
            </a:ln>
          </p:spPr>
          <p:txBody>
            <a:bodyPr wrap="square" lIns="0" tIns="0" rIns="0" bIns="0" rtlCol="0"/>
            <a:lstStyle/>
            <a:p>
              <a:endParaRPr sz="3567"/>
            </a:p>
          </p:txBody>
        </p:sp>
        <p:pic>
          <p:nvPicPr>
            <p:cNvPr id="5" name="object 5"/>
            <p:cNvPicPr/>
            <p:nvPr/>
          </p:nvPicPr>
          <p:blipFill>
            <a:blip r:embed="rId2" cstate="print"/>
            <a:stretch>
              <a:fillRect/>
            </a:stretch>
          </p:blipFill>
          <p:spPr>
            <a:xfrm>
              <a:off x="1404330" y="683858"/>
              <a:ext cx="1439959" cy="1439959"/>
            </a:xfrm>
            <a:prstGeom prst="rect">
              <a:avLst/>
            </a:prstGeom>
          </p:spPr>
        </p:pic>
        <p:pic>
          <p:nvPicPr>
            <p:cNvPr id="6" name="object 6"/>
            <p:cNvPicPr/>
            <p:nvPr/>
          </p:nvPicPr>
          <p:blipFill>
            <a:blip r:embed="rId3" cstate="print"/>
            <a:stretch>
              <a:fillRect/>
            </a:stretch>
          </p:blipFill>
          <p:spPr>
            <a:xfrm>
              <a:off x="2933023" y="510884"/>
              <a:ext cx="634615" cy="112321"/>
            </a:xfrm>
            <a:prstGeom prst="rect">
              <a:avLst/>
            </a:prstGeom>
          </p:spPr>
        </p:pic>
      </p:grpSp>
      <p:sp>
        <p:nvSpPr>
          <p:cNvPr id="7" name="object 7"/>
          <p:cNvSpPr txBox="1"/>
          <p:nvPr/>
        </p:nvSpPr>
        <p:spPr>
          <a:xfrm>
            <a:off x="2765913" y="5273012"/>
            <a:ext cx="6111098" cy="525404"/>
          </a:xfrm>
          <a:prstGeom prst="rect">
            <a:avLst/>
          </a:prstGeom>
        </p:spPr>
        <p:txBody>
          <a:bodyPr vert="horz" wrap="square" lIns="0" tIns="94365" rIns="0" bIns="0" rtlCol="0">
            <a:spAutoFit/>
          </a:bodyPr>
          <a:lstStyle/>
          <a:p>
            <a:pPr marL="25164">
              <a:spcBef>
                <a:spcPts val="743"/>
              </a:spcBef>
            </a:pPr>
            <a:r>
              <a:rPr sz="1189" b="1" spc="-20" dirty="0">
                <a:latin typeface="Arial"/>
                <a:cs typeface="Arial"/>
              </a:rPr>
              <a:t>Algorithm</a:t>
            </a:r>
            <a:r>
              <a:rPr sz="1189" b="1" spc="59" dirty="0">
                <a:latin typeface="Arial"/>
                <a:cs typeface="Arial"/>
              </a:rPr>
              <a:t> </a:t>
            </a:r>
            <a:r>
              <a:rPr sz="1189" dirty="0">
                <a:latin typeface="Arial"/>
                <a:cs typeface="Arial"/>
              </a:rPr>
              <a:t>A</a:t>
            </a:r>
            <a:r>
              <a:rPr sz="1189" spc="69" dirty="0">
                <a:latin typeface="Arial"/>
                <a:cs typeface="Arial"/>
              </a:rPr>
              <a:t> </a:t>
            </a:r>
            <a:r>
              <a:rPr sz="1189" spc="-50" dirty="0">
                <a:latin typeface="Arial"/>
                <a:cs typeface="Arial"/>
              </a:rPr>
              <a:t>precise</a:t>
            </a:r>
            <a:r>
              <a:rPr sz="1189" spc="69" dirty="0">
                <a:latin typeface="Arial"/>
                <a:cs typeface="Arial"/>
              </a:rPr>
              <a:t> </a:t>
            </a:r>
            <a:r>
              <a:rPr sz="1189" dirty="0">
                <a:latin typeface="Arial"/>
                <a:cs typeface="Arial"/>
              </a:rPr>
              <a:t>set</a:t>
            </a:r>
            <a:r>
              <a:rPr sz="1189" spc="69" dirty="0">
                <a:latin typeface="Arial"/>
                <a:cs typeface="Arial"/>
              </a:rPr>
              <a:t> </a:t>
            </a:r>
            <a:r>
              <a:rPr sz="1189" dirty="0">
                <a:latin typeface="Arial"/>
                <a:cs typeface="Arial"/>
              </a:rPr>
              <a:t>of</a:t>
            </a:r>
            <a:r>
              <a:rPr sz="1189" spc="59" dirty="0">
                <a:latin typeface="Arial"/>
                <a:cs typeface="Arial"/>
              </a:rPr>
              <a:t> </a:t>
            </a:r>
            <a:r>
              <a:rPr sz="1189" spc="-40" dirty="0">
                <a:latin typeface="Arial"/>
                <a:cs typeface="Arial"/>
              </a:rPr>
              <a:t>step-</a:t>
            </a:r>
            <a:r>
              <a:rPr sz="1189" spc="-50" dirty="0">
                <a:latin typeface="Arial"/>
                <a:cs typeface="Arial"/>
              </a:rPr>
              <a:t>by-</a:t>
            </a:r>
            <a:r>
              <a:rPr sz="1189" dirty="0">
                <a:latin typeface="Arial"/>
                <a:cs typeface="Arial"/>
              </a:rPr>
              <a:t>step</a:t>
            </a:r>
            <a:r>
              <a:rPr sz="1189" spc="69" dirty="0">
                <a:latin typeface="Arial"/>
                <a:cs typeface="Arial"/>
              </a:rPr>
              <a:t> </a:t>
            </a:r>
            <a:r>
              <a:rPr sz="1189" spc="-20" dirty="0">
                <a:latin typeface="Arial"/>
                <a:cs typeface="Arial"/>
              </a:rPr>
              <a:t>instructions</a:t>
            </a:r>
            <a:endParaRPr sz="1189">
              <a:latin typeface="Arial"/>
              <a:cs typeface="Arial"/>
            </a:endParaRPr>
          </a:p>
          <a:p>
            <a:pPr marL="25164">
              <a:spcBef>
                <a:spcPts val="545"/>
              </a:spcBef>
            </a:pPr>
            <a:r>
              <a:rPr sz="1189" b="1" dirty="0">
                <a:latin typeface="Arial"/>
                <a:cs typeface="Arial"/>
              </a:rPr>
              <a:t>AI</a:t>
            </a:r>
            <a:r>
              <a:rPr sz="1189" b="1" spc="69" dirty="0">
                <a:latin typeface="Arial"/>
                <a:cs typeface="Arial"/>
              </a:rPr>
              <a:t> </a:t>
            </a:r>
            <a:r>
              <a:rPr sz="1189" dirty="0">
                <a:latin typeface="Arial"/>
                <a:cs typeface="Arial"/>
              </a:rPr>
              <a:t>An</a:t>
            </a:r>
            <a:r>
              <a:rPr sz="1189" spc="69" dirty="0">
                <a:latin typeface="Arial"/>
                <a:cs typeface="Arial"/>
              </a:rPr>
              <a:t> </a:t>
            </a:r>
            <a:r>
              <a:rPr sz="1189" dirty="0">
                <a:latin typeface="Arial"/>
                <a:cs typeface="Arial"/>
              </a:rPr>
              <a:t>algorithm</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79" dirty="0">
                <a:latin typeface="Arial"/>
                <a:cs typeface="Arial"/>
              </a:rPr>
              <a:t> </a:t>
            </a:r>
            <a:r>
              <a:rPr sz="1189" dirty="0">
                <a:latin typeface="Arial"/>
                <a:cs typeface="Arial"/>
              </a:rPr>
              <a:t>computer</a:t>
            </a:r>
            <a:r>
              <a:rPr sz="1189" spc="69" dirty="0">
                <a:latin typeface="Arial"/>
                <a:cs typeface="Arial"/>
              </a:rPr>
              <a:t> </a:t>
            </a:r>
            <a:r>
              <a:rPr sz="1189" dirty="0">
                <a:latin typeface="Arial"/>
                <a:cs typeface="Arial"/>
              </a:rPr>
              <a:t>to</a:t>
            </a:r>
            <a:r>
              <a:rPr sz="1189" spc="69" dirty="0">
                <a:latin typeface="Arial"/>
                <a:cs typeface="Arial"/>
              </a:rPr>
              <a:t> </a:t>
            </a:r>
            <a:r>
              <a:rPr sz="1189" dirty="0">
                <a:latin typeface="Arial"/>
                <a:cs typeface="Arial"/>
              </a:rPr>
              <a:t>do</a:t>
            </a:r>
            <a:r>
              <a:rPr sz="1189" spc="79" dirty="0">
                <a:latin typeface="Arial"/>
                <a:cs typeface="Arial"/>
              </a:rPr>
              <a:t> </a:t>
            </a:r>
            <a:r>
              <a:rPr sz="1189" spc="-20" dirty="0">
                <a:latin typeface="Arial"/>
                <a:cs typeface="Arial"/>
              </a:rPr>
              <a:t>something</a:t>
            </a:r>
            <a:r>
              <a:rPr sz="1189" spc="69" dirty="0">
                <a:latin typeface="Arial"/>
                <a:cs typeface="Arial"/>
              </a:rPr>
              <a:t> </a:t>
            </a:r>
            <a:r>
              <a:rPr sz="1189" dirty="0">
                <a:latin typeface="Arial"/>
                <a:cs typeface="Arial"/>
              </a:rPr>
              <a:t>that,</a:t>
            </a:r>
            <a:r>
              <a:rPr sz="1189" spc="79" dirty="0">
                <a:latin typeface="Arial"/>
                <a:cs typeface="Arial"/>
              </a:rPr>
              <a:t> </a:t>
            </a:r>
            <a:r>
              <a:rPr sz="1189" dirty="0">
                <a:latin typeface="Arial"/>
                <a:cs typeface="Arial"/>
              </a:rPr>
              <a:t>for</a:t>
            </a:r>
            <a:r>
              <a:rPr sz="1189" spc="69" dirty="0">
                <a:latin typeface="Arial"/>
                <a:cs typeface="Arial"/>
              </a:rPr>
              <a:t> </a:t>
            </a:r>
            <a:r>
              <a:rPr sz="1189" dirty="0">
                <a:latin typeface="Arial"/>
                <a:cs typeface="Arial"/>
              </a:rPr>
              <a:t>a</a:t>
            </a:r>
            <a:r>
              <a:rPr sz="1189" spc="69" dirty="0">
                <a:latin typeface="Arial"/>
                <a:cs typeface="Arial"/>
              </a:rPr>
              <a:t> </a:t>
            </a:r>
            <a:r>
              <a:rPr sz="1189" spc="-20" dirty="0">
                <a:latin typeface="Arial"/>
                <a:cs typeface="Arial"/>
              </a:rPr>
              <a:t>person,</a:t>
            </a:r>
            <a:r>
              <a:rPr sz="1189" spc="79" dirty="0">
                <a:latin typeface="Arial"/>
                <a:cs typeface="Arial"/>
              </a:rPr>
              <a:t> </a:t>
            </a:r>
            <a:r>
              <a:rPr sz="1189" dirty="0">
                <a:latin typeface="Arial"/>
                <a:cs typeface="Arial"/>
              </a:rPr>
              <a:t>would</a:t>
            </a:r>
            <a:r>
              <a:rPr sz="1189" spc="69" dirty="0">
                <a:latin typeface="Arial"/>
                <a:cs typeface="Arial"/>
              </a:rPr>
              <a:t> </a:t>
            </a:r>
            <a:r>
              <a:rPr sz="1189" spc="-20" dirty="0">
                <a:latin typeface="Arial"/>
                <a:cs typeface="Arial"/>
              </a:rPr>
              <a:t>require</a:t>
            </a:r>
            <a:r>
              <a:rPr sz="1189" spc="79" dirty="0">
                <a:latin typeface="Arial"/>
                <a:cs typeface="Arial"/>
              </a:rPr>
              <a:t> </a:t>
            </a:r>
            <a:r>
              <a:rPr sz="1189" spc="-20" dirty="0">
                <a:latin typeface="Arial"/>
                <a:cs typeface="Arial"/>
              </a:rPr>
              <a:t>thought</a:t>
            </a:r>
            <a:endParaRPr sz="1189">
              <a:latin typeface="Arial"/>
              <a:cs typeface="Arial"/>
            </a:endParaRPr>
          </a:p>
        </p:txBody>
      </p:sp>
    </p:spTree>
  </p:cSld>
  <p:clrMapOvr>
    <a:masterClrMapping/>
  </p:clrMapOvr>
  <p:transition>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TotalTime>
  <Words>6363</Words>
  <Application>Microsoft Office PowerPoint</Application>
  <PresentationFormat>Widescreen</PresentationFormat>
  <Paragraphs>438</Paragraphs>
  <Slides>75</Slides>
  <Notes>26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AdvOT5ab35698.I</vt:lpstr>
      <vt:lpstr>AdvOTebc12092</vt:lpstr>
      <vt:lpstr>Aptos</vt:lpstr>
      <vt:lpstr>Aptos Display</vt:lpstr>
      <vt:lpstr>Arial</vt:lpstr>
      <vt:lpstr>Ayuthaya</vt:lpstr>
      <vt:lpstr>Times New Roman</vt:lpstr>
      <vt:lpstr>Tw Cen MT</vt:lpstr>
      <vt:lpstr>Univers Condensed Light</vt:lpstr>
      <vt:lpstr>Univers Light</vt:lpstr>
      <vt:lpstr>Walbaum Display Light</vt:lpstr>
      <vt:lpstr>Office Theme</vt:lpstr>
      <vt:lpstr>PowerPoint Presentation</vt:lpstr>
      <vt:lpstr>Please introduce yourself to your neighbors!</vt:lpstr>
      <vt:lpstr>PowerPoint Presentation</vt:lpstr>
      <vt:lpstr>Opening Remarks Citations</vt:lpstr>
      <vt:lpstr>LLMs: How they Work and Why it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Mathematical Theory of Communication (1948)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Politics and the English Language (1946)</vt:lpstr>
      <vt:lpstr>PowerPoint Presentation</vt:lpstr>
      <vt:lpstr>PowerPoint Presentation</vt:lpstr>
      <vt:lpstr>Scholarly Communication and GenAI</vt:lpstr>
      <vt:lpstr>Scholarly Communication</vt:lpstr>
      <vt:lpstr>Yes, it’s happening…</vt:lpstr>
      <vt:lpstr>Creation</vt:lpstr>
      <vt:lpstr>Evaluation</vt:lpstr>
      <vt:lpstr>Publication</vt:lpstr>
      <vt:lpstr>In the library…</vt:lpstr>
      <vt:lpstr>Looking Ahead</vt:lpstr>
      <vt:lpstr>So what?</vt:lpstr>
      <vt:lpstr>References</vt:lpstr>
      <vt:lpstr>     Privacy and Ethics   Claudia Johnson JD, MPP, MPH  Law Diversity and Justice Center Fairhaven College  john567@wwu.edu</vt:lpstr>
      <vt:lpstr>PowerPoint Presentation</vt:lpstr>
      <vt:lpstr>HYPOS  IS YOUR PRIVACY PROTECTED BY AI TOOLS?  ARE YOU FINDABLE? CAN YOUR WORK BE REUSED W/OUT COMPENSATION? </vt:lpstr>
      <vt:lpstr>WHERE YOU ARE MATTERS  WHAT TOOL YOU ARE ON MATTERS TOO</vt:lpstr>
      <vt:lpstr>WHAT CREDIBLE/NEUTRAL EMPIRICAL EVIDENCE DO WE HAVE THAT AI TOOLS WORK?</vt:lpstr>
      <vt:lpstr>PRIVACY</vt:lpstr>
      <vt:lpstr>Pressure to ban State Level Regulation—removed 99-1 BBB</vt:lpstr>
      <vt:lpstr>“Winning the Race” new White House blueprint</vt:lpstr>
      <vt:lpstr>Tech Moguls met at WH on 9/5/2025 </vt:lpstr>
      <vt:lpstr>From “Regulate us” to “unleash Us”</vt:lpstr>
      <vt:lpstr>Ethics</vt:lpstr>
      <vt:lpstr>ETHICS VARY BY COMMUNITY/DOMAIN</vt:lpstr>
      <vt:lpstr>AI IN EDUCATION PROS AND CONS</vt:lpstr>
      <vt:lpstr>Standards, what do users need to feel secure in using XYZ tool?</vt:lpstr>
      <vt:lpstr>Resources</vt:lpstr>
      <vt:lpstr>GENERATIVE AI: CLIMATE IMPACTS</vt:lpstr>
      <vt:lpstr>Capital-intensive Investments &amp; The Momentum Of Energy Infrastructures</vt:lpstr>
      <vt:lpstr>Global Committed Emissions Of Fossil Fuel-fired Power Plants, 1950-2070</vt:lpstr>
      <vt:lpstr>How much power do data centers use? Where does that power come from? What are the climate impacts?</vt:lpstr>
      <vt:lpstr>The Momentum of Industrial Investments: How are you paying for this?</vt:lpstr>
      <vt:lpstr>RESOURCES</vt:lpstr>
      <vt:lpstr>Worksheet Questions</vt:lpstr>
      <vt:lpstr>Popcorn Prompts</vt:lpstr>
      <vt:lpstr>Ways to stay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Robyn Dahl</dc:creator>
  <cp:lastModifiedBy>Amites Sarkar</cp:lastModifiedBy>
  <cp:revision>11</cp:revision>
  <dcterms:created xsi:type="dcterms:W3CDTF">2025-10-05T20:27:23Z</dcterms:created>
  <dcterms:modified xsi:type="dcterms:W3CDTF">2026-05-19T16:50:26Z</dcterms:modified>
</cp:coreProperties>
</file>